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4072" r:id="rId1"/>
    <p:sldMasterId id="2147484085" r:id="rId2"/>
  </p:sldMasterIdLst>
  <p:notesMasterIdLst>
    <p:notesMasterId r:id="rId44"/>
  </p:notesMasterIdLst>
  <p:handoutMasterIdLst>
    <p:handoutMasterId r:id="rId45"/>
  </p:handoutMasterIdLst>
  <p:sldIdLst>
    <p:sldId id="330" r:id="rId3"/>
    <p:sldId id="436" r:id="rId4"/>
    <p:sldId id="445" r:id="rId5"/>
    <p:sldId id="446" r:id="rId6"/>
    <p:sldId id="447" r:id="rId7"/>
    <p:sldId id="448" r:id="rId8"/>
    <p:sldId id="449" r:id="rId9"/>
    <p:sldId id="450" r:id="rId10"/>
    <p:sldId id="451" r:id="rId11"/>
    <p:sldId id="452" r:id="rId12"/>
    <p:sldId id="453" r:id="rId13"/>
    <p:sldId id="454" r:id="rId14"/>
    <p:sldId id="455" r:id="rId15"/>
    <p:sldId id="456" r:id="rId16"/>
    <p:sldId id="457" r:id="rId17"/>
    <p:sldId id="458" r:id="rId18"/>
    <p:sldId id="459" r:id="rId19"/>
    <p:sldId id="460" r:id="rId20"/>
    <p:sldId id="461" r:id="rId21"/>
    <p:sldId id="462" r:id="rId22"/>
    <p:sldId id="463" r:id="rId23"/>
    <p:sldId id="464" r:id="rId24"/>
    <p:sldId id="465" r:id="rId25"/>
    <p:sldId id="474" r:id="rId26"/>
    <p:sldId id="475" r:id="rId27"/>
    <p:sldId id="476" r:id="rId28"/>
    <p:sldId id="477" r:id="rId29"/>
    <p:sldId id="478" r:id="rId30"/>
    <p:sldId id="479" r:id="rId31"/>
    <p:sldId id="480" r:id="rId32"/>
    <p:sldId id="481" r:id="rId33"/>
    <p:sldId id="482" r:id="rId34"/>
    <p:sldId id="483" r:id="rId35"/>
    <p:sldId id="484" r:id="rId36"/>
    <p:sldId id="485" r:id="rId37"/>
    <p:sldId id="486" r:id="rId38"/>
    <p:sldId id="487" r:id="rId39"/>
    <p:sldId id="488" r:id="rId40"/>
    <p:sldId id="489" r:id="rId41"/>
    <p:sldId id="490" r:id="rId42"/>
    <p:sldId id="491" r:id="rId43"/>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3" autoAdjust="0"/>
    <p:restoredTop sz="94667"/>
  </p:normalViewPr>
  <p:slideViewPr>
    <p:cSldViewPr snapToGrid="0">
      <p:cViewPr varScale="1">
        <p:scale>
          <a:sx n="109" d="100"/>
          <a:sy n="109" d="100"/>
        </p:scale>
        <p:origin x="1530" y="10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0</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9</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Big Data</a:t>
            </a:r>
          </a:p>
          <a:p>
            <a:pPr>
              <a:lnSpc>
                <a:spcPct val="80000"/>
              </a:lnSpc>
              <a:buFontTx/>
              <a:buNone/>
            </a:pPr>
            <a:r>
              <a:rPr lang="en-US" dirty="0">
                <a:latin typeface="Arial" charset="0"/>
              </a:rPr>
              <a:t>3.1.2 – Where is Big Data Stored?</a:t>
            </a:r>
          </a:p>
          <a:p>
            <a:pPr>
              <a:lnSpc>
                <a:spcPct val="80000"/>
              </a:lnSpc>
              <a:buFontTx/>
              <a:buNone/>
            </a:pPr>
            <a:r>
              <a:rPr lang="en-US" dirty="0">
                <a:latin typeface="Arial" charset="0"/>
              </a:rPr>
              <a:t>3.1.2.1</a:t>
            </a:r>
            <a:r>
              <a:rPr lang="en-US" baseline="0" dirty="0">
                <a:latin typeface="Arial" charset="0"/>
              </a:rPr>
              <a:t> – What are the Challenges of Big Data?</a:t>
            </a:r>
            <a:endParaRPr lang="en-US" dirty="0"/>
          </a:p>
        </p:txBody>
      </p:sp>
    </p:spTree>
    <p:extLst>
      <p:ext uri="{BB962C8B-B14F-4D97-AF65-F5344CB8AC3E}">
        <p14:creationId xmlns:p14="http://schemas.microsoft.com/office/powerpoint/2010/main" val="3462357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10</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Big Data</a:t>
            </a:r>
          </a:p>
          <a:p>
            <a:pPr>
              <a:lnSpc>
                <a:spcPct val="80000"/>
              </a:lnSpc>
              <a:buFontTx/>
              <a:buNone/>
            </a:pPr>
            <a:r>
              <a:rPr lang="en-US" dirty="0">
                <a:latin typeface="Arial" charset="0"/>
              </a:rPr>
              <a:t>3.1.2 – Where is Big Data Stored?</a:t>
            </a:r>
          </a:p>
          <a:p>
            <a:pPr>
              <a:lnSpc>
                <a:spcPct val="80000"/>
              </a:lnSpc>
              <a:buFontTx/>
              <a:buNone/>
            </a:pPr>
            <a:r>
              <a:rPr lang="en-US" dirty="0">
                <a:latin typeface="Arial" charset="0"/>
              </a:rPr>
              <a:t>3.1.2.2</a:t>
            </a:r>
            <a:r>
              <a:rPr lang="en-US" baseline="0" dirty="0">
                <a:latin typeface="Arial" charset="0"/>
              </a:rPr>
              <a:t> – Where Can We Store Big Data?</a:t>
            </a:r>
            <a:endParaRPr lang="en-US" dirty="0"/>
          </a:p>
        </p:txBody>
      </p:sp>
    </p:spTree>
    <p:extLst>
      <p:ext uri="{BB962C8B-B14F-4D97-AF65-F5344CB8AC3E}">
        <p14:creationId xmlns:p14="http://schemas.microsoft.com/office/powerpoint/2010/main" val="3511066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11</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Big Data</a:t>
            </a:r>
          </a:p>
          <a:p>
            <a:pPr>
              <a:lnSpc>
                <a:spcPct val="80000"/>
              </a:lnSpc>
              <a:buFontTx/>
              <a:buNone/>
            </a:pPr>
            <a:r>
              <a:rPr lang="en-US" dirty="0">
                <a:latin typeface="Arial" charset="0"/>
              </a:rPr>
              <a:t>3.1.2 – Where is Big Data Stored?</a:t>
            </a:r>
          </a:p>
          <a:p>
            <a:pPr>
              <a:lnSpc>
                <a:spcPct val="80000"/>
              </a:lnSpc>
              <a:buFontTx/>
              <a:buNone/>
            </a:pPr>
            <a:r>
              <a:rPr lang="en-US" dirty="0">
                <a:latin typeface="Arial" charset="0"/>
              </a:rPr>
              <a:t>3.1.2.3</a:t>
            </a:r>
            <a:r>
              <a:rPr lang="en-US" baseline="0" dirty="0">
                <a:latin typeface="Arial" charset="0"/>
              </a:rPr>
              <a:t> – The Cloud and Cloud Computing</a:t>
            </a:r>
            <a:endParaRPr lang="en-US" dirty="0"/>
          </a:p>
        </p:txBody>
      </p:sp>
    </p:spTree>
    <p:extLst>
      <p:ext uri="{BB962C8B-B14F-4D97-AF65-F5344CB8AC3E}">
        <p14:creationId xmlns:p14="http://schemas.microsoft.com/office/powerpoint/2010/main" val="4064420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12</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Big Data</a:t>
            </a:r>
          </a:p>
          <a:p>
            <a:pPr>
              <a:lnSpc>
                <a:spcPct val="80000"/>
              </a:lnSpc>
              <a:buFontTx/>
              <a:buNone/>
            </a:pPr>
            <a:r>
              <a:rPr lang="en-US" dirty="0">
                <a:latin typeface="Arial" charset="0"/>
              </a:rPr>
              <a:t>3.1.2 – Where is Big Data Stored?</a:t>
            </a:r>
          </a:p>
          <a:p>
            <a:pPr>
              <a:lnSpc>
                <a:spcPct val="80000"/>
              </a:lnSpc>
              <a:buFontTx/>
              <a:buNone/>
            </a:pPr>
            <a:r>
              <a:rPr lang="en-US" dirty="0">
                <a:latin typeface="Arial" charset="0"/>
              </a:rPr>
              <a:t>3.1.2.4</a:t>
            </a:r>
            <a:r>
              <a:rPr lang="en-US" baseline="0" dirty="0">
                <a:latin typeface="Arial" charset="0"/>
              </a:rPr>
              <a:t> – Distributed Processing</a:t>
            </a:r>
          </a:p>
          <a:p>
            <a:pPr>
              <a:lnSpc>
                <a:spcPct val="80000"/>
              </a:lnSpc>
              <a:buFontTx/>
              <a:buNone/>
            </a:pPr>
            <a:r>
              <a:rPr lang="en-US" baseline="0" dirty="0">
                <a:latin typeface="Arial" charset="0"/>
              </a:rPr>
              <a:t>3.1.2.5 - Topic Assessment</a:t>
            </a:r>
            <a:endParaRPr lang="en-US" dirty="0"/>
          </a:p>
        </p:txBody>
      </p:sp>
    </p:spTree>
    <p:extLst>
      <p:ext uri="{BB962C8B-B14F-4D97-AF65-F5344CB8AC3E}">
        <p14:creationId xmlns:p14="http://schemas.microsoft.com/office/powerpoint/2010/main" val="309153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13</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Big Data</a:t>
            </a:r>
          </a:p>
          <a:p>
            <a:pPr>
              <a:lnSpc>
                <a:spcPct val="80000"/>
              </a:lnSpc>
              <a:buFontTx/>
              <a:buNone/>
            </a:pPr>
            <a:r>
              <a:rPr lang="en-US" dirty="0">
                <a:latin typeface="Arial" charset="0"/>
              </a:rPr>
              <a:t>3.1.3 – Supporting Business with Big Data</a:t>
            </a:r>
          </a:p>
          <a:p>
            <a:pPr>
              <a:lnSpc>
                <a:spcPct val="80000"/>
              </a:lnSpc>
              <a:buFontTx/>
              <a:buNone/>
            </a:pPr>
            <a:r>
              <a:rPr lang="en-US" dirty="0">
                <a:latin typeface="Arial" charset="0"/>
              </a:rPr>
              <a:t>3.1.3.1</a:t>
            </a:r>
            <a:r>
              <a:rPr lang="en-US" baseline="0" dirty="0">
                <a:latin typeface="Arial" charset="0"/>
              </a:rPr>
              <a:t> – Why Do Businesses Analyze Data? </a:t>
            </a:r>
          </a:p>
        </p:txBody>
      </p:sp>
    </p:spTree>
    <p:extLst>
      <p:ext uri="{BB962C8B-B14F-4D97-AF65-F5344CB8AC3E}">
        <p14:creationId xmlns:p14="http://schemas.microsoft.com/office/powerpoint/2010/main" val="3506930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14</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Big Data</a:t>
            </a:r>
          </a:p>
          <a:p>
            <a:pPr>
              <a:lnSpc>
                <a:spcPct val="80000"/>
              </a:lnSpc>
              <a:buFontTx/>
              <a:buNone/>
            </a:pPr>
            <a:r>
              <a:rPr lang="en-US" dirty="0">
                <a:latin typeface="Arial" charset="0"/>
              </a:rPr>
              <a:t>3.1.3 – Supporting Business with Big Data</a:t>
            </a:r>
          </a:p>
          <a:p>
            <a:pPr>
              <a:lnSpc>
                <a:spcPct val="80000"/>
              </a:lnSpc>
              <a:buFontTx/>
              <a:buNone/>
            </a:pPr>
            <a:r>
              <a:rPr lang="en-US" dirty="0">
                <a:latin typeface="Arial" charset="0"/>
              </a:rPr>
              <a:t>3.1.3.2</a:t>
            </a:r>
            <a:r>
              <a:rPr lang="en-US" baseline="0" dirty="0">
                <a:latin typeface="Arial" charset="0"/>
              </a:rPr>
              <a:t> – Sources of Information</a:t>
            </a:r>
          </a:p>
        </p:txBody>
      </p:sp>
    </p:spTree>
    <p:extLst>
      <p:ext uri="{BB962C8B-B14F-4D97-AF65-F5344CB8AC3E}">
        <p14:creationId xmlns:p14="http://schemas.microsoft.com/office/powerpoint/2010/main" val="3196976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15</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Big Data</a:t>
            </a:r>
          </a:p>
          <a:p>
            <a:pPr>
              <a:lnSpc>
                <a:spcPct val="80000"/>
              </a:lnSpc>
              <a:buFontTx/>
              <a:buNone/>
            </a:pPr>
            <a:r>
              <a:rPr lang="en-US" dirty="0">
                <a:latin typeface="Arial" charset="0"/>
              </a:rPr>
              <a:t>3.1.3 – Supporting Business with Big Data</a:t>
            </a:r>
          </a:p>
          <a:p>
            <a:pPr>
              <a:lnSpc>
                <a:spcPct val="80000"/>
              </a:lnSpc>
              <a:buFontTx/>
              <a:buNone/>
            </a:pPr>
            <a:r>
              <a:rPr lang="en-US" dirty="0">
                <a:latin typeface="Arial" charset="0"/>
              </a:rPr>
              <a:t>3.1.3.3</a:t>
            </a:r>
            <a:r>
              <a:rPr lang="en-US" baseline="0" dirty="0">
                <a:latin typeface="Arial" charset="0"/>
              </a:rPr>
              <a:t> – Data Visualization</a:t>
            </a:r>
          </a:p>
        </p:txBody>
      </p:sp>
    </p:spTree>
    <p:extLst>
      <p:ext uri="{BB962C8B-B14F-4D97-AF65-F5344CB8AC3E}">
        <p14:creationId xmlns:p14="http://schemas.microsoft.com/office/powerpoint/2010/main" val="1115947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16</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Big Data</a:t>
            </a:r>
          </a:p>
          <a:p>
            <a:pPr>
              <a:lnSpc>
                <a:spcPct val="80000"/>
              </a:lnSpc>
              <a:buFontTx/>
              <a:buNone/>
            </a:pPr>
            <a:r>
              <a:rPr lang="en-US" dirty="0">
                <a:latin typeface="Arial" charset="0"/>
              </a:rPr>
              <a:t>3.1.3 – Supporting Business with Big Data</a:t>
            </a:r>
          </a:p>
          <a:p>
            <a:pPr>
              <a:lnSpc>
                <a:spcPct val="80000"/>
              </a:lnSpc>
              <a:buFontTx/>
              <a:buNone/>
            </a:pPr>
            <a:r>
              <a:rPr lang="en-US" dirty="0">
                <a:latin typeface="Arial" charset="0"/>
              </a:rPr>
              <a:t>3.1.3.4</a:t>
            </a:r>
            <a:r>
              <a:rPr lang="en-US" baseline="0" dirty="0">
                <a:latin typeface="Arial" charset="0"/>
              </a:rPr>
              <a:t> – Chart Types</a:t>
            </a:r>
          </a:p>
          <a:p>
            <a:pPr>
              <a:lnSpc>
                <a:spcPct val="80000"/>
              </a:lnSpc>
              <a:buFontTx/>
              <a:buNone/>
            </a:pPr>
            <a:r>
              <a:rPr lang="en-US" baseline="0" dirty="0">
                <a:latin typeface="Arial" charset="0"/>
              </a:rPr>
              <a:t>3.1.3.5 – Activity – Explore Analyzed Data</a:t>
            </a:r>
          </a:p>
        </p:txBody>
      </p:sp>
    </p:spTree>
    <p:extLst>
      <p:ext uri="{BB962C8B-B14F-4D97-AF65-F5344CB8AC3E}">
        <p14:creationId xmlns:p14="http://schemas.microsoft.com/office/powerpoint/2010/main" val="2622507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17</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Big Data</a:t>
            </a:r>
          </a:p>
          <a:p>
            <a:pPr>
              <a:lnSpc>
                <a:spcPct val="80000"/>
              </a:lnSpc>
              <a:buFontTx/>
              <a:buNone/>
            </a:pPr>
            <a:r>
              <a:rPr lang="en-US" dirty="0">
                <a:latin typeface="Arial" charset="0"/>
              </a:rPr>
              <a:t>3.1.3 – Supporting Business with Big Data</a:t>
            </a:r>
          </a:p>
          <a:p>
            <a:pPr>
              <a:lnSpc>
                <a:spcPct val="80000"/>
              </a:lnSpc>
              <a:buFontTx/>
              <a:buNone/>
            </a:pPr>
            <a:r>
              <a:rPr lang="en-US" dirty="0">
                <a:latin typeface="Arial" charset="0"/>
              </a:rPr>
              <a:t>3.1.3.6</a:t>
            </a:r>
            <a:r>
              <a:rPr lang="en-US" baseline="0" dirty="0">
                <a:latin typeface="Arial" charset="0"/>
              </a:rPr>
              <a:t> – Analyzing Big Data for Effective Use in Business</a:t>
            </a:r>
          </a:p>
        </p:txBody>
      </p:sp>
    </p:spTree>
    <p:extLst>
      <p:ext uri="{BB962C8B-B14F-4D97-AF65-F5344CB8AC3E}">
        <p14:creationId xmlns:p14="http://schemas.microsoft.com/office/powerpoint/2010/main" val="2495441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18</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Big Data</a:t>
            </a:r>
          </a:p>
          <a:p>
            <a:pPr>
              <a:lnSpc>
                <a:spcPct val="80000"/>
              </a:lnSpc>
              <a:buFontTx/>
              <a:buNone/>
            </a:pPr>
            <a:r>
              <a:rPr lang="en-US" dirty="0">
                <a:latin typeface="Arial" charset="0"/>
              </a:rPr>
              <a:t>3.1.3 – Supporting Business with Big Data</a:t>
            </a:r>
          </a:p>
          <a:p>
            <a:pPr>
              <a:lnSpc>
                <a:spcPct val="80000"/>
              </a:lnSpc>
              <a:buFontTx/>
              <a:buNone/>
            </a:pPr>
            <a:r>
              <a:rPr lang="en-US" dirty="0">
                <a:latin typeface="Arial" charset="0"/>
              </a:rPr>
              <a:t>3.1.3.7</a:t>
            </a:r>
            <a:r>
              <a:rPr lang="en-US" baseline="0" dirty="0">
                <a:latin typeface="Arial" charset="0"/>
              </a:rPr>
              <a:t> – Lab – Using Excel to Forecast</a:t>
            </a:r>
          </a:p>
          <a:p>
            <a:pPr>
              <a:lnSpc>
                <a:spcPct val="80000"/>
              </a:lnSpc>
              <a:buFontTx/>
              <a:buNone/>
            </a:pPr>
            <a:r>
              <a:rPr lang="en-US" baseline="0" dirty="0">
                <a:latin typeface="Arial" charset="0"/>
              </a:rPr>
              <a:t>3.1.3.8 – Topic Assessment</a:t>
            </a:r>
          </a:p>
        </p:txBody>
      </p:sp>
    </p:spTree>
    <p:extLst>
      <p:ext uri="{BB962C8B-B14F-4D97-AF65-F5344CB8AC3E}">
        <p14:creationId xmlns:p14="http://schemas.microsoft.com/office/powerpoint/2010/main" val="3471130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Verdana" panose="020B0604030504040204" pitchFamily="34" charset="0"/>
                <a:ea typeface="ＭＳ Ｐゴシック" panose="020B0600070205080204" pitchFamily="34" charset="-128"/>
              </a:defRPr>
            </a:lvl1pPr>
            <a:lvl2pPr marL="742950" indent="-285750" defTabSz="965200">
              <a:defRPr>
                <a:solidFill>
                  <a:schemeClr val="tx1"/>
                </a:solidFill>
                <a:latin typeface="Verdana" panose="020B0604030504040204" pitchFamily="34" charset="0"/>
                <a:ea typeface="ＭＳ Ｐゴシック" panose="020B0600070205080204" pitchFamily="34" charset="-128"/>
              </a:defRPr>
            </a:lvl2pPr>
            <a:lvl3pPr marL="1143000" indent="-228600" defTabSz="965200">
              <a:defRPr>
                <a:solidFill>
                  <a:schemeClr val="tx1"/>
                </a:solidFill>
                <a:latin typeface="Verdana" panose="020B0604030504040204" pitchFamily="34" charset="0"/>
                <a:ea typeface="ＭＳ Ｐゴシック" panose="020B0600070205080204" pitchFamily="34" charset="-128"/>
              </a:defRPr>
            </a:lvl3pPr>
            <a:lvl4pPr marL="1600200" indent="-228600" defTabSz="965200">
              <a:defRPr>
                <a:solidFill>
                  <a:schemeClr val="tx1"/>
                </a:solidFill>
                <a:latin typeface="Verdana" panose="020B0604030504040204" pitchFamily="34" charset="0"/>
                <a:ea typeface="ＭＳ Ｐゴシック" panose="020B0600070205080204" pitchFamily="34" charset="-128"/>
              </a:defRPr>
            </a:lvl4pPr>
            <a:lvl5pPr marL="2057400" indent="-228600" defTabSz="965200">
              <a:defRPr>
                <a:solidFill>
                  <a:schemeClr val="tx1"/>
                </a:solidFill>
                <a:latin typeface="Verdana" panose="020B060403050404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65200" rtl="0" eaLnBrk="0" fontAlgn="base" latinLnBrk="0" hangingPunct="0">
              <a:lnSpc>
                <a:spcPct val="100000"/>
              </a:lnSpc>
              <a:spcBef>
                <a:spcPct val="0"/>
              </a:spcBef>
              <a:spcAft>
                <a:spcPct val="0"/>
              </a:spcAft>
              <a:buClrTx/>
              <a:buSzTx/>
              <a:buFontTx/>
              <a:buNone/>
              <a:tabLst/>
              <a:defRPr/>
            </a:pPr>
            <a:fld id="{5AEA9A87-D43C-494E-9536-2E067C61014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65200" rtl="0" eaLnBrk="0" fontAlgn="base" latinLnBrk="0" hangingPunct="0">
                <a:lnSpc>
                  <a:spcPct val="100000"/>
                </a:lnSpc>
                <a:spcBef>
                  <a:spcPct val="0"/>
                </a:spcBef>
                <a:spcAft>
                  <a:spcPct val="0"/>
                </a:spcAft>
                <a:buClrTx/>
                <a:buSzTx/>
                <a:buFontTx/>
                <a:buNone/>
                <a:tabLst/>
                <a:defRPr/>
              </a:pPr>
              <a:t>1</a:t>
            </a:fld>
            <a:endPar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426911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Everything Generates Data</a:t>
            </a:r>
          </a:p>
          <a:p>
            <a:pPr>
              <a:buFontTx/>
              <a:buNone/>
            </a:pPr>
            <a:r>
              <a:rPr lang="en-US" sz="1200" b="0" dirty="0"/>
              <a:t>3.2 - Summary</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991730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dirty="0"/>
              <a:t> Everything Generates Data</a:t>
            </a:r>
            <a:endParaRPr lang="en-GB" b="0" dirty="0"/>
          </a:p>
          <a:p>
            <a:r>
              <a:rPr lang="en-US" dirty="0"/>
              <a:t>3.2 – Summary</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4256353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dirty="0"/>
              <a:t> Everything Generates Data</a:t>
            </a:r>
            <a:endParaRPr lang="en-GB" b="0" dirty="0"/>
          </a:p>
          <a:p>
            <a:r>
              <a:rPr lang="en-US" dirty="0"/>
              <a:t>3.2 – Summary</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016334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the Internet of Things</a:t>
            </a:r>
          </a:p>
          <a:p>
            <a:pPr>
              <a:buFontTx/>
              <a:buNone/>
            </a:pPr>
            <a:r>
              <a:rPr lang="en-US" b="0" dirty="0"/>
              <a:t>Chapter 4: Everything Can be Automated</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4238551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7C839C26-801B-42B6-A101-60F37FE2B0A8}"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24</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Introduction to the Internet of Things</a:t>
            </a:r>
          </a:p>
          <a:p>
            <a:pPr>
              <a:buFontTx/>
              <a:buNone/>
            </a:pPr>
            <a:r>
              <a:rPr lang="en-US" b="0" dirty="0"/>
              <a:t>Chapter 4: Everything Can be Automated</a:t>
            </a:r>
            <a:endParaRPr lang="en-GB" dirty="0"/>
          </a:p>
        </p:txBody>
      </p:sp>
    </p:spTree>
    <p:extLst>
      <p:ext uri="{BB962C8B-B14F-4D97-AF65-F5344CB8AC3E}">
        <p14:creationId xmlns:p14="http://schemas.microsoft.com/office/powerpoint/2010/main" val="2192875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4  – </a:t>
            </a:r>
            <a:r>
              <a:rPr lang="en-US" dirty="0"/>
              <a:t> Everything Can be Automated</a:t>
            </a:r>
            <a:endParaRPr lang="en-GB" b="0" dirty="0"/>
          </a:p>
          <a:p>
            <a:pPr>
              <a:buFontTx/>
              <a:buNone/>
            </a:pPr>
            <a:r>
              <a:rPr lang="en-US" sz="1200" b="0" dirty="0"/>
              <a:t>4.1 – </a:t>
            </a:r>
            <a:r>
              <a:rPr lang="en-CA" dirty="0"/>
              <a:t>What Can Be Automated</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58987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26</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What Can Be Automated?</a:t>
            </a:r>
          </a:p>
          <a:p>
            <a:pPr>
              <a:lnSpc>
                <a:spcPct val="80000"/>
              </a:lnSpc>
              <a:buFontTx/>
              <a:buNone/>
            </a:pPr>
            <a:r>
              <a:rPr lang="en-US" dirty="0">
                <a:latin typeface="Arial" charset="0"/>
              </a:rPr>
              <a:t>4.1.1 – Automation</a:t>
            </a:r>
          </a:p>
          <a:p>
            <a:pPr>
              <a:lnSpc>
                <a:spcPct val="80000"/>
              </a:lnSpc>
              <a:buFontTx/>
              <a:buNone/>
            </a:pPr>
            <a:r>
              <a:rPr lang="en-US" dirty="0">
                <a:latin typeface="Arial" charset="0"/>
              </a:rPr>
              <a:t>4.1.1.1</a:t>
            </a:r>
            <a:r>
              <a:rPr lang="en-US" baseline="0" dirty="0">
                <a:latin typeface="Arial" charset="0"/>
              </a:rPr>
              <a:t> – What is Automation?</a:t>
            </a:r>
            <a:endParaRPr lang="en-US" dirty="0"/>
          </a:p>
        </p:txBody>
      </p:sp>
    </p:spTree>
    <p:extLst>
      <p:ext uri="{BB962C8B-B14F-4D97-AF65-F5344CB8AC3E}">
        <p14:creationId xmlns:p14="http://schemas.microsoft.com/office/powerpoint/2010/main" val="22867055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27</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What Can Be Automated?</a:t>
            </a:r>
          </a:p>
          <a:p>
            <a:pPr>
              <a:lnSpc>
                <a:spcPct val="80000"/>
              </a:lnSpc>
              <a:buFontTx/>
              <a:buNone/>
            </a:pPr>
            <a:r>
              <a:rPr lang="en-US" dirty="0">
                <a:latin typeface="Arial" charset="0"/>
              </a:rPr>
              <a:t>4.1.1 – Automation</a:t>
            </a:r>
          </a:p>
          <a:p>
            <a:pPr>
              <a:lnSpc>
                <a:spcPct val="80000"/>
              </a:lnSpc>
              <a:buFontTx/>
              <a:buNone/>
            </a:pPr>
            <a:r>
              <a:rPr lang="en-US" dirty="0">
                <a:latin typeface="Arial" charset="0"/>
              </a:rPr>
              <a:t>4.1.1.2</a:t>
            </a:r>
            <a:r>
              <a:rPr lang="en-US" baseline="0" dirty="0">
                <a:latin typeface="Arial" charset="0"/>
              </a:rPr>
              <a:t> – How is Automation being Used?</a:t>
            </a:r>
            <a:endParaRPr lang="en-US" dirty="0"/>
          </a:p>
        </p:txBody>
      </p:sp>
    </p:spTree>
    <p:extLst>
      <p:ext uri="{BB962C8B-B14F-4D97-AF65-F5344CB8AC3E}">
        <p14:creationId xmlns:p14="http://schemas.microsoft.com/office/powerpoint/2010/main" val="2375658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28</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What Can Be Automated?</a:t>
            </a:r>
          </a:p>
          <a:p>
            <a:pPr>
              <a:lnSpc>
                <a:spcPct val="80000"/>
              </a:lnSpc>
              <a:buFontTx/>
              <a:buNone/>
            </a:pPr>
            <a:r>
              <a:rPr lang="en-US" dirty="0">
                <a:latin typeface="Arial" charset="0"/>
              </a:rPr>
              <a:t>4.1.1 – Automation</a:t>
            </a:r>
          </a:p>
          <a:p>
            <a:pPr>
              <a:lnSpc>
                <a:spcPct val="80000"/>
              </a:lnSpc>
              <a:buFontTx/>
              <a:buNone/>
            </a:pPr>
            <a:r>
              <a:rPr lang="en-US" dirty="0">
                <a:latin typeface="Arial" charset="0"/>
              </a:rPr>
              <a:t>4.1.1.3</a:t>
            </a:r>
            <a:r>
              <a:rPr lang="en-US" baseline="0" dirty="0">
                <a:latin typeface="Arial" charset="0"/>
              </a:rPr>
              <a:t> – Lab – Automating Everyday Events</a:t>
            </a:r>
            <a:endParaRPr lang="en-US" dirty="0"/>
          </a:p>
        </p:txBody>
      </p:sp>
    </p:spTree>
    <p:extLst>
      <p:ext uri="{BB962C8B-B14F-4D97-AF65-F5344CB8AC3E}">
        <p14:creationId xmlns:p14="http://schemas.microsoft.com/office/powerpoint/2010/main" val="2612172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29</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What Can Be Automated?</a:t>
            </a:r>
          </a:p>
          <a:p>
            <a:pPr>
              <a:lnSpc>
                <a:spcPct val="80000"/>
              </a:lnSpc>
              <a:buFontTx/>
              <a:buNone/>
            </a:pPr>
            <a:r>
              <a:rPr lang="en-US" dirty="0">
                <a:latin typeface="Arial" charset="0"/>
              </a:rPr>
              <a:t>4.1.1 – Automation</a:t>
            </a:r>
          </a:p>
          <a:p>
            <a:pPr>
              <a:lnSpc>
                <a:spcPct val="80000"/>
              </a:lnSpc>
              <a:buFontTx/>
              <a:buNone/>
            </a:pPr>
            <a:r>
              <a:rPr lang="en-US" dirty="0">
                <a:latin typeface="Arial" charset="0"/>
              </a:rPr>
              <a:t>4.1.1.4</a:t>
            </a:r>
            <a:r>
              <a:rPr lang="en-US" baseline="0" dirty="0">
                <a:latin typeface="Arial" charset="0"/>
              </a:rPr>
              <a:t> – When Things Start to Think</a:t>
            </a:r>
          </a:p>
          <a:p>
            <a:pPr>
              <a:lnSpc>
                <a:spcPct val="80000"/>
              </a:lnSpc>
              <a:buFontTx/>
              <a:buNone/>
            </a:pPr>
            <a:r>
              <a:rPr lang="en-US" baseline="0" dirty="0">
                <a:latin typeface="Arial" charset="0"/>
              </a:rPr>
              <a:t>4.1.1.5 - Activity – Automation or Not Automation</a:t>
            </a:r>
            <a:endParaRPr lang="en-US" dirty="0"/>
          </a:p>
        </p:txBody>
      </p:sp>
    </p:spTree>
    <p:extLst>
      <p:ext uri="{BB962C8B-B14F-4D97-AF65-F5344CB8AC3E}">
        <p14:creationId xmlns:p14="http://schemas.microsoft.com/office/powerpoint/2010/main" val="3667112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the Internet of Things</a:t>
            </a:r>
          </a:p>
          <a:p>
            <a:pPr>
              <a:buFontTx/>
              <a:buNone/>
            </a:pPr>
            <a:r>
              <a:rPr lang="en-US" b="0" dirty="0"/>
              <a:t>Chapter 3: Everything Generates Data</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860975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30</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What Can Be Automated?</a:t>
            </a:r>
          </a:p>
          <a:p>
            <a:pPr>
              <a:lnSpc>
                <a:spcPct val="80000"/>
              </a:lnSpc>
              <a:buFontTx/>
              <a:buNone/>
            </a:pPr>
            <a:r>
              <a:rPr lang="en-US" dirty="0">
                <a:latin typeface="Arial" charset="0"/>
              </a:rPr>
              <a:t>4.1.1 – Automation</a:t>
            </a:r>
          </a:p>
          <a:p>
            <a:pPr>
              <a:lnSpc>
                <a:spcPct val="80000"/>
              </a:lnSpc>
              <a:buFontTx/>
              <a:buNone/>
            </a:pPr>
            <a:r>
              <a:rPr lang="en-US" dirty="0">
                <a:latin typeface="Arial" charset="0"/>
              </a:rPr>
              <a:t>4.1.1.6</a:t>
            </a:r>
            <a:r>
              <a:rPr lang="en-US" baseline="0" dirty="0">
                <a:latin typeface="Arial" charset="0"/>
              </a:rPr>
              <a:t> – Packet Tracer– Explore the Smart Home</a:t>
            </a:r>
          </a:p>
          <a:p>
            <a:pPr>
              <a:lnSpc>
                <a:spcPct val="80000"/>
              </a:lnSpc>
              <a:buFontTx/>
              <a:buNone/>
            </a:pPr>
            <a:r>
              <a:rPr lang="en-US" baseline="0" dirty="0">
                <a:latin typeface="Arial" charset="0"/>
              </a:rPr>
              <a:t>4.1.1.7 – Topic Assessment</a:t>
            </a:r>
            <a:endParaRPr lang="en-US" dirty="0"/>
          </a:p>
        </p:txBody>
      </p:sp>
    </p:spTree>
    <p:extLst>
      <p:ext uri="{BB962C8B-B14F-4D97-AF65-F5344CB8AC3E}">
        <p14:creationId xmlns:p14="http://schemas.microsoft.com/office/powerpoint/2010/main" val="2355897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31</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What Can Be Automated? </a:t>
            </a:r>
          </a:p>
          <a:p>
            <a:pPr>
              <a:lnSpc>
                <a:spcPct val="80000"/>
              </a:lnSpc>
              <a:buFontTx/>
              <a:buNone/>
            </a:pPr>
            <a:r>
              <a:rPr lang="en-US" dirty="0">
                <a:latin typeface="Arial" charset="0"/>
              </a:rPr>
              <a:t>4.1.2 – Artificial Intelligence (AI) and Machine Learning (ML)</a:t>
            </a:r>
          </a:p>
          <a:p>
            <a:pPr>
              <a:lnSpc>
                <a:spcPct val="80000"/>
              </a:lnSpc>
              <a:buFontTx/>
              <a:buNone/>
            </a:pPr>
            <a:r>
              <a:rPr lang="en-US" dirty="0">
                <a:latin typeface="Arial" charset="0"/>
              </a:rPr>
              <a:t>4.1.2.1</a:t>
            </a:r>
            <a:r>
              <a:rPr lang="en-US" baseline="0" dirty="0">
                <a:latin typeface="Arial" charset="0"/>
              </a:rPr>
              <a:t> – What Is Artificial Intelligence and Machine Learning?</a:t>
            </a:r>
          </a:p>
        </p:txBody>
      </p:sp>
    </p:spTree>
    <p:extLst>
      <p:ext uri="{BB962C8B-B14F-4D97-AF65-F5344CB8AC3E}">
        <p14:creationId xmlns:p14="http://schemas.microsoft.com/office/powerpoint/2010/main" val="594005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32</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What Can Be Automated? </a:t>
            </a:r>
          </a:p>
          <a:p>
            <a:pPr>
              <a:lnSpc>
                <a:spcPct val="80000"/>
              </a:lnSpc>
              <a:buFontTx/>
              <a:buNone/>
            </a:pPr>
            <a:r>
              <a:rPr lang="en-US" dirty="0">
                <a:latin typeface="Arial" charset="0"/>
              </a:rPr>
              <a:t>4.1.2 – Artificial Intelligence (AI) and Machine Learning (ML)</a:t>
            </a:r>
          </a:p>
          <a:p>
            <a:pPr>
              <a:lnSpc>
                <a:spcPct val="80000"/>
              </a:lnSpc>
              <a:buFontTx/>
              <a:buNone/>
            </a:pPr>
            <a:r>
              <a:rPr lang="en-US" dirty="0">
                <a:latin typeface="Arial" charset="0"/>
              </a:rPr>
              <a:t>4.1.2.2</a:t>
            </a:r>
            <a:r>
              <a:rPr lang="en-US" baseline="0" dirty="0">
                <a:latin typeface="Arial" charset="0"/>
              </a:rPr>
              <a:t> – ML and the IoT</a:t>
            </a:r>
          </a:p>
        </p:txBody>
      </p:sp>
    </p:spTree>
    <p:extLst>
      <p:ext uri="{BB962C8B-B14F-4D97-AF65-F5344CB8AC3E}">
        <p14:creationId xmlns:p14="http://schemas.microsoft.com/office/powerpoint/2010/main" val="7849300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33</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What Can Be Automated?</a:t>
            </a:r>
          </a:p>
          <a:p>
            <a:pPr>
              <a:lnSpc>
                <a:spcPct val="80000"/>
              </a:lnSpc>
              <a:buFontTx/>
              <a:buNone/>
            </a:pPr>
            <a:r>
              <a:rPr lang="en-US" dirty="0">
                <a:latin typeface="Arial" charset="0"/>
              </a:rPr>
              <a:t>4.1.2 – Automation</a:t>
            </a:r>
          </a:p>
          <a:p>
            <a:pPr>
              <a:lnSpc>
                <a:spcPct val="80000"/>
              </a:lnSpc>
              <a:buFontTx/>
              <a:buNone/>
            </a:pPr>
            <a:r>
              <a:rPr lang="en-US" dirty="0">
                <a:latin typeface="Arial" charset="0"/>
              </a:rPr>
              <a:t>4.1.2.3</a:t>
            </a:r>
            <a:r>
              <a:rPr lang="en-US" baseline="0" dirty="0">
                <a:latin typeface="Arial" charset="0"/>
              </a:rPr>
              <a:t> – Packet Tracer – Explore a Smart Home</a:t>
            </a:r>
          </a:p>
          <a:p>
            <a:pPr>
              <a:lnSpc>
                <a:spcPct val="80000"/>
              </a:lnSpc>
              <a:buFontTx/>
              <a:buNone/>
            </a:pPr>
            <a:r>
              <a:rPr lang="en-US" baseline="0" dirty="0">
                <a:latin typeface="Arial" charset="0"/>
              </a:rPr>
              <a:t>4.1.2.4 – Topic Assessment</a:t>
            </a:r>
          </a:p>
        </p:txBody>
      </p:sp>
    </p:spTree>
    <p:extLst>
      <p:ext uri="{BB962C8B-B14F-4D97-AF65-F5344CB8AC3E}">
        <p14:creationId xmlns:p14="http://schemas.microsoft.com/office/powerpoint/2010/main" val="42356267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34</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What Can Be Automated?</a:t>
            </a:r>
          </a:p>
          <a:p>
            <a:pPr>
              <a:lnSpc>
                <a:spcPct val="80000"/>
              </a:lnSpc>
              <a:buFontTx/>
              <a:buNone/>
            </a:pPr>
            <a:r>
              <a:rPr lang="en-US" dirty="0">
                <a:latin typeface="Arial" charset="0"/>
              </a:rPr>
              <a:t>4.1.3 – Intent-Based</a:t>
            </a:r>
            <a:r>
              <a:rPr lang="en-US" baseline="0" dirty="0">
                <a:latin typeface="Arial" charset="0"/>
              </a:rPr>
              <a:t> Networking</a:t>
            </a:r>
            <a:endParaRPr lang="en-US" dirty="0">
              <a:latin typeface="Arial" charset="0"/>
            </a:endParaRPr>
          </a:p>
          <a:p>
            <a:pPr>
              <a:lnSpc>
                <a:spcPct val="80000"/>
              </a:lnSpc>
              <a:buFontTx/>
              <a:buNone/>
            </a:pPr>
            <a:r>
              <a:rPr lang="en-US" dirty="0">
                <a:latin typeface="Arial" charset="0"/>
              </a:rPr>
              <a:t>4.1.3.1</a:t>
            </a:r>
            <a:r>
              <a:rPr lang="en-US" baseline="0" dirty="0">
                <a:latin typeface="Arial" charset="0"/>
              </a:rPr>
              <a:t> – What is Intent-Based Networking (IBN)</a:t>
            </a:r>
            <a:endParaRPr lang="en-US" dirty="0"/>
          </a:p>
        </p:txBody>
      </p:sp>
    </p:spTree>
    <p:extLst>
      <p:ext uri="{BB962C8B-B14F-4D97-AF65-F5344CB8AC3E}">
        <p14:creationId xmlns:p14="http://schemas.microsoft.com/office/powerpoint/2010/main" val="2186388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35</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What Can Be Automated?</a:t>
            </a:r>
          </a:p>
          <a:p>
            <a:pPr>
              <a:lnSpc>
                <a:spcPct val="80000"/>
              </a:lnSpc>
              <a:buFontTx/>
              <a:buNone/>
            </a:pPr>
            <a:r>
              <a:rPr lang="en-US" dirty="0">
                <a:latin typeface="Arial" charset="0"/>
              </a:rPr>
              <a:t>4.1.3 – Intent-Based</a:t>
            </a:r>
            <a:r>
              <a:rPr lang="en-US" baseline="0" dirty="0">
                <a:latin typeface="Arial" charset="0"/>
              </a:rPr>
              <a:t> Networking</a:t>
            </a:r>
          </a:p>
          <a:p>
            <a:pPr>
              <a:lnSpc>
                <a:spcPct val="80000"/>
              </a:lnSpc>
              <a:buFontTx/>
              <a:buNone/>
            </a:pPr>
            <a:r>
              <a:rPr lang="en-US" dirty="0">
                <a:latin typeface="Arial" charset="0"/>
              </a:rPr>
              <a:t>4.1.3.2</a:t>
            </a:r>
            <a:r>
              <a:rPr lang="en-US" baseline="0" dirty="0">
                <a:latin typeface="Arial" charset="0"/>
              </a:rPr>
              <a:t> – How are ML, AI, and IBN Linked?</a:t>
            </a:r>
            <a:endParaRPr lang="en-US" dirty="0"/>
          </a:p>
        </p:txBody>
      </p:sp>
    </p:spTree>
    <p:extLst>
      <p:ext uri="{BB962C8B-B14F-4D97-AF65-F5344CB8AC3E}">
        <p14:creationId xmlns:p14="http://schemas.microsoft.com/office/powerpoint/2010/main" val="4880727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36</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What Can Be Automated?</a:t>
            </a:r>
          </a:p>
          <a:p>
            <a:pPr>
              <a:lnSpc>
                <a:spcPct val="80000"/>
              </a:lnSpc>
              <a:buFontTx/>
              <a:buNone/>
            </a:pPr>
            <a:r>
              <a:rPr lang="en-US" dirty="0">
                <a:latin typeface="Arial" charset="0"/>
              </a:rPr>
              <a:t>4.1.3 – Intent-Based</a:t>
            </a:r>
            <a:r>
              <a:rPr lang="en-US" baseline="0" dirty="0">
                <a:latin typeface="Arial" charset="0"/>
              </a:rPr>
              <a:t> Networking</a:t>
            </a:r>
            <a:endParaRPr lang="en-US" dirty="0">
              <a:latin typeface="Arial" charset="0"/>
            </a:endParaRPr>
          </a:p>
          <a:p>
            <a:pPr>
              <a:lnSpc>
                <a:spcPct val="80000"/>
              </a:lnSpc>
              <a:buFontTx/>
              <a:buNone/>
            </a:pPr>
            <a:r>
              <a:rPr lang="en-US" dirty="0">
                <a:latin typeface="Arial" charset="0"/>
              </a:rPr>
              <a:t>4.1.3.3</a:t>
            </a:r>
            <a:r>
              <a:rPr lang="en-US" baseline="0" dirty="0">
                <a:latin typeface="Arial" charset="0"/>
              </a:rPr>
              <a:t> – Use Cases for Intent-Based Networking</a:t>
            </a:r>
            <a:endParaRPr lang="en-US" dirty="0"/>
          </a:p>
        </p:txBody>
      </p:sp>
    </p:spTree>
    <p:extLst>
      <p:ext uri="{BB962C8B-B14F-4D97-AF65-F5344CB8AC3E}">
        <p14:creationId xmlns:p14="http://schemas.microsoft.com/office/powerpoint/2010/main" val="31461999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37</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What Can Be Automated?</a:t>
            </a:r>
          </a:p>
          <a:p>
            <a:pPr>
              <a:lnSpc>
                <a:spcPct val="80000"/>
              </a:lnSpc>
              <a:buFontTx/>
              <a:buNone/>
            </a:pPr>
            <a:r>
              <a:rPr lang="en-US" dirty="0">
                <a:latin typeface="Arial" charset="0"/>
              </a:rPr>
              <a:t>4.1.3 – Intent-Based</a:t>
            </a:r>
            <a:r>
              <a:rPr lang="en-US" baseline="0" dirty="0">
                <a:latin typeface="Arial" charset="0"/>
              </a:rPr>
              <a:t> Networking</a:t>
            </a:r>
            <a:endParaRPr lang="en-US" dirty="0">
              <a:latin typeface="Arial" charset="0"/>
            </a:endParaRPr>
          </a:p>
          <a:p>
            <a:pPr>
              <a:lnSpc>
                <a:spcPct val="80000"/>
              </a:lnSpc>
              <a:buFontTx/>
              <a:buNone/>
            </a:pPr>
            <a:r>
              <a:rPr lang="en-US" dirty="0">
                <a:latin typeface="Arial" charset="0"/>
              </a:rPr>
              <a:t>4.1.3.4</a:t>
            </a:r>
            <a:r>
              <a:rPr lang="en-US" baseline="0" dirty="0">
                <a:latin typeface="Arial" charset="0"/>
              </a:rPr>
              <a:t> – Lab – Researching Intent-Based Networking (IBN)</a:t>
            </a:r>
          </a:p>
          <a:p>
            <a:pPr>
              <a:lnSpc>
                <a:spcPct val="80000"/>
              </a:lnSpc>
              <a:buFontTx/>
              <a:buNone/>
            </a:pPr>
            <a:r>
              <a:rPr lang="en-US" baseline="0" dirty="0">
                <a:latin typeface="Arial" charset="0"/>
              </a:rPr>
              <a:t>4.1.3.5 – Topic Assessment</a:t>
            </a:r>
            <a:endParaRPr lang="en-US" dirty="0"/>
          </a:p>
        </p:txBody>
      </p:sp>
    </p:spTree>
    <p:extLst>
      <p:ext uri="{BB962C8B-B14F-4D97-AF65-F5344CB8AC3E}">
        <p14:creationId xmlns:p14="http://schemas.microsoft.com/office/powerpoint/2010/main" val="3713866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4 –  Everything Can Be Automated</a:t>
            </a:r>
          </a:p>
          <a:p>
            <a:pPr>
              <a:buFontTx/>
              <a:buNone/>
            </a:pPr>
            <a:r>
              <a:rPr lang="en-US" sz="1200" b="0" dirty="0"/>
              <a:t>4.2 - Summary</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54218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4 – </a:t>
            </a:r>
            <a:r>
              <a:rPr lang="en-US" dirty="0"/>
              <a:t> Everything Can Be Connected</a:t>
            </a:r>
            <a:endParaRPr lang="en-GB" b="0" dirty="0"/>
          </a:p>
          <a:p>
            <a:r>
              <a:rPr lang="en-US" dirty="0"/>
              <a:t>4.2 – Summary</a:t>
            </a:r>
          </a:p>
          <a:p>
            <a:r>
              <a:rPr lang="en-US" dirty="0"/>
              <a:t>4.2.1.1</a:t>
            </a:r>
            <a:r>
              <a:rPr lang="en-US" baseline="0" dirty="0"/>
              <a:t> </a:t>
            </a:r>
            <a:r>
              <a:rPr lang="en-US" dirty="0"/>
              <a:t>- Summary</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4185526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7C839C26-801B-42B6-A101-60F37FE2B0A8}"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3</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Introduction to the Internet of Things</a:t>
            </a:r>
          </a:p>
          <a:p>
            <a:pPr>
              <a:buFontTx/>
              <a:buNone/>
            </a:pPr>
            <a:r>
              <a:rPr lang="en-US" b="0" dirty="0"/>
              <a:t>Chapter 1: Everything is Connected</a:t>
            </a:r>
          </a:p>
          <a:p>
            <a:endParaRPr lang="en-GB" dirty="0"/>
          </a:p>
        </p:txBody>
      </p:sp>
    </p:spTree>
    <p:extLst>
      <p:ext uri="{BB962C8B-B14F-4D97-AF65-F5344CB8AC3E}">
        <p14:creationId xmlns:p14="http://schemas.microsoft.com/office/powerpoint/2010/main" val="3032596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dirty="0"/>
              <a:t> Everything Generates Data</a:t>
            </a:r>
            <a:endParaRPr lang="en-GB" b="0" dirty="0"/>
          </a:p>
          <a:p>
            <a:pPr>
              <a:buFontTx/>
              <a:buNone/>
            </a:pPr>
            <a:r>
              <a:rPr lang="en-US" sz="1200" b="0" dirty="0"/>
              <a:t>3.1 – </a:t>
            </a:r>
            <a:r>
              <a:rPr lang="en-CA" dirty="0"/>
              <a:t>Big Data</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25688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5</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Big Data</a:t>
            </a:r>
          </a:p>
          <a:p>
            <a:pPr>
              <a:lnSpc>
                <a:spcPct val="80000"/>
              </a:lnSpc>
              <a:buFontTx/>
              <a:buNone/>
            </a:pPr>
            <a:r>
              <a:rPr lang="en-US" dirty="0">
                <a:latin typeface="Arial" charset="0"/>
              </a:rPr>
              <a:t>3.1.1 – What is Big Data?</a:t>
            </a:r>
          </a:p>
          <a:p>
            <a:pPr>
              <a:lnSpc>
                <a:spcPct val="80000"/>
              </a:lnSpc>
              <a:buFontTx/>
              <a:buNone/>
            </a:pPr>
            <a:r>
              <a:rPr lang="en-US" dirty="0">
                <a:latin typeface="Arial" charset="0"/>
              </a:rPr>
              <a:t>3.1.1.1</a:t>
            </a:r>
            <a:r>
              <a:rPr lang="en-US" baseline="0" dirty="0">
                <a:latin typeface="Arial" charset="0"/>
              </a:rPr>
              <a:t> – What is Big Data?</a:t>
            </a:r>
          </a:p>
          <a:p>
            <a:pPr>
              <a:lnSpc>
                <a:spcPct val="80000"/>
              </a:lnSpc>
              <a:buFontTx/>
              <a:buNone/>
            </a:pPr>
            <a:endParaRPr lang="en-US" dirty="0"/>
          </a:p>
        </p:txBody>
      </p:sp>
    </p:spTree>
    <p:extLst>
      <p:ext uri="{BB962C8B-B14F-4D97-AF65-F5344CB8AC3E}">
        <p14:creationId xmlns:p14="http://schemas.microsoft.com/office/powerpoint/2010/main" val="891263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6</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Big Data</a:t>
            </a:r>
          </a:p>
          <a:p>
            <a:pPr>
              <a:lnSpc>
                <a:spcPct val="80000"/>
              </a:lnSpc>
              <a:buFontTx/>
              <a:buNone/>
            </a:pPr>
            <a:r>
              <a:rPr lang="en-US" dirty="0">
                <a:latin typeface="Arial" charset="0"/>
              </a:rPr>
              <a:t>3.1.1 – What is Big Data?</a:t>
            </a:r>
          </a:p>
          <a:p>
            <a:pPr>
              <a:lnSpc>
                <a:spcPct val="80000"/>
              </a:lnSpc>
              <a:buFontTx/>
              <a:buNone/>
            </a:pPr>
            <a:r>
              <a:rPr lang="en-US" dirty="0">
                <a:latin typeface="Arial" charset="0"/>
              </a:rPr>
              <a:t>3.1.1.2</a:t>
            </a:r>
            <a:r>
              <a:rPr lang="en-US" baseline="0" dirty="0">
                <a:latin typeface="Arial" charset="0"/>
              </a:rPr>
              <a:t> – Does the Business Generate Big Data?</a:t>
            </a:r>
          </a:p>
          <a:p>
            <a:pPr>
              <a:lnSpc>
                <a:spcPct val="80000"/>
              </a:lnSpc>
              <a:buFontTx/>
              <a:buNone/>
            </a:pPr>
            <a:r>
              <a:rPr lang="en-US" dirty="0"/>
              <a:t>3.1.1.3 Activity Volume/Velocity/Variety</a:t>
            </a:r>
          </a:p>
        </p:txBody>
      </p:sp>
    </p:spTree>
    <p:extLst>
      <p:ext uri="{BB962C8B-B14F-4D97-AF65-F5344CB8AC3E}">
        <p14:creationId xmlns:p14="http://schemas.microsoft.com/office/powerpoint/2010/main" val="3146618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7</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Big Data</a:t>
            </a:r>
          </a:p>
          <a:p>
            <a:pPr>
              <a:lnSpc>
                <a:spcPct val="80000"/>
              </a:lnSpc>
              <a:buFontTx/>
              <a:buNone/>
            </a:pPr>
            <a:r>
              <a:rPr lang="en-US" dirty="0">
                <a:latin typeface="Arial" charset="0"/>
              </a:rPr>
              <a:t>3.1.1 – What is Big Data?</a:t>
            </a:r>
          </a:p>
          <a:p>
            <a:pPr>
              <a:lnSpc>
                <a:spcPct val="80000"/>
              </a:lnSpc>
              <a:buFontTx/>
              <a:buNone/>
            </a:pPr>
            <a:r>
              <a:rPr lang="en-US" dirty="0">
                <a:latin typeface="Arial" charset="0"/>
              </a:rPr>
              <a:t>3.1.1.4</a:t>
            </a:r>
            <a:r>
              <a:rPr lang="en-US" baseline="0" dirty="0">
                <a:latin typeface="Arial" charset="0"/>
              </a:rPr>
              <a:t> – Large Datasets</a:t>
            </a:r>
            <a:endParaRPr lang="en-US" dirty="0"/>
          </a:p>
        </p:txBody>
      </p:sp>
    </p:spTree>
    <p:extLst>
      <p:ext uri="{BB962C8B-B14F-4D97-AF65-F5344CB8AC3E}">
        <p14:creationId xmlns:p14="http://schemas.microsoft.com/office/powerpoint/2010/main" val="2337923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8</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Big Data</a:t>
            </a:r>
          </a:p>
          <a:p>
            <a:pPr>
              <a:lnSpc>
                <a:spcPct val="80000"/>
              </a:lnSpc>
              <a:buFontTx/>
              <a:buNone/>
            </a:pPr>
            <a:r>
              <a:rPr lang="en-US" dirty="0">
                <a:latin typeface="Arial" charset="0"/>
              </a:rPr>
              <a:t>3.1.1 – What is Big Data?</a:t>
            </a:r>
          </a:p>
          <a:p>
            <a:pPr>
              <a:lnSpc>
                <a:spcPct val="80000"/>
              </a:lnSpc>
              <a:buFontTx/>
              <a:buNone/>
            </a:pPr>
            <a:r>
              <a:rPr lang="en-US" dirty="0">
                <a:latin typeface="Arial" charset="0"/>
              </a:rPr>
              <a:t>3.1.1.5</a:t>
            </a:r>
            <a:r>
              <a:rPr lang="en-US" baseline="0" dirty="0">
                <a:latin typeface="Arial" charset="0"/>
              </a:rPr>
              <a:t> – Lab – Explore a Large Dataset</a:t>
            </a:r>
          </a:p>
          <a:p>
            <a:pPr>
              <a:lnSpc>
                <a:spcPct val="80000"/>
              </a:lnSpc>
              <a:buFontTx/>
              <a:buNone/>
            </a:pPr>
            <a:r>
              <a:rPr lang="en-US" baseline="0" dirty="0">
                <a:latin typeface="Arial" charset="0"/>
              </a:rPr>
              <a:t>3.1.1.6  - Topic Assessment</a:t>
            </a:r>
            <a:endParaRPr lang="en-US" dirty="0"/>
          </a:p>
        </p:txBody>
      </p:sp>
    </p:spTree>
    <p:extLst>
      <p:ext uri="{BB962C8B-B14F-4D97-AF65-F5344CB8AC3E}">
        <p14:creationId xmlns:p14="http://schemas.microsoft.com/office/powerpoint/2010/main" val="397587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831996E-9F0F-42C3-A9F5-3C7179970A39}" type="datetime1">
              <a:rPr lang="en-US" altLang="en-US"/>
              <a:pPr>
                <a:defRPr/>
              </a:pPr>
              <a:t>8/26/2020</a:t>
            </a:fld>
            <a:endParaRPr lang="en-US" altLang="en-US"/>
          </a:p>
        </p:txBody>
      </p:sp>
      <p:sp>
        <p:nvSpPr>
          <p:cNvPr id="5" name="Slide Number Placeholder 5"/>
          <p:cNvSpPr>
            <a:spLocks noGrp="1"/>
          </p:cNvSpPr>
          <p:nvPr>
            <p:ph type="sldNum" sz="quarter" idx="11"/>
          </p:nvPr>
        </p:nvSpPr>
        <p:spPr/>
        <p:txBody>
          <a:bodyPr/>
          <a:lstStyle>
            <a:lvl1pPr>
              <a:defRPr/>
            </a:lvl1pPr>
          </a:lstStyle>
          <a:p>
            <a:fld id="{25749BC9-424E-47E8-8FDA-D0699DA88B79}"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About this course</a:t>
            </a:r>
            <a:endParaRPr lang="en-US" dirty="0"/>
          </a:p>
        </p:txBody>
      </p:sp>
    </p:spTree>
    <p:extLst>
      <p:ext uri="{BB962C8B-B14F-4D97-AF65-F5344CB8AC3E}">
        <p14:creationId xmlns:p14="http://schemas.microsoft.com/office/powerpoint/2010/main" val="4173777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128C164-57AD-4018-862C-6CB1E6F0F05C}" type="datetime1">
              <a:rPr lang="en-US" altLang="en-US"/>
              <a:pPr>
                <a:defRPr/>
              </a:pPr>
              <a:t>8/26/2020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D833CF59-DEC2-4913-9E25-40B8C70E1A02}" type="slidenum">
              <a:rPr lang="en-US" altLang="en-US"/>
              <a:pPr/>
              <a:t>‹#›</a:t>
            </a:fld>
            <a:endParaRPr lang="en-US" altLang="en-US"/>
          </a:p>
        </p:txBody>
      </p:sp>
    </p:spTree>
    <p:extLst>
      <p:ext uri="{BB962C8B-B14F-4D97-AF65-F5344CB8AC3E}">
        <p14:creationId xmlns:p14="http://schemas.microsoft.com/office/powerpoint/2010/main" val="929372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265E301-7D40-4F6F-A893-DBD132BE28ED}" type="datetime1">
              <a:rPr lang="en-US" altLang="en-US"/>
              <a:pPr>
                <a:defRPr/>
              </a:pPr>
              <a:t>8/26/2020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6C19D079-1E98-401A-853E-ECB1F0798F2C}" type="slidenum">
              <a:rPr lang="en-US" altLang="en-US"/>
              <a:pPr/>
              <a:t>‹#›</a:t>
            </a:fld>
            <a:endParaRPr lang="en-US" altLang="en-US"/>
          </a:p>
        </p:txBody>
      </p:sp>
    </p:spTree>
    <p:extLst>
      <p:ext uri="{BB962C8B-B14F-4D97-AF65-F5344CB8AC3E}">
        <p14:creationId xmlns:p14="http://schemas.microsoft.com/office/powerpoint/2010/main" val="1709958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41721432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6" name="Subtitle 2"/>
          <p:cNvSpPr>
            <a:spLocks noGrp="1"/>
          </p:cNvSpPr>
          <p:nvPr>
            <p:ph type="subTitle" idx="1"/>
          </p:nvPr>
        </p:nvSpPr>
        <p:spPr>
          <a:xfrm>
            <a:off x="469497" y="5079369"/>
            <a:ext cx="4319105" cy="384175"/>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7" y="5399365"/>
            <a:ext cx="4319105" cy="384175"/>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7" y="5719361"/>
            <a:ext cx="4319105" cy="384175"/>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3829649"/>
            <a:ext cx="5925246" cy="398668"/>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6" y="3067667"/>
            <a:ext cx="5955513" cy="85964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527051"/>
            <a:ext cx="796924"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96374240"/>
      </p:ext>
    </p:extLst>
  </p:cSld>
  <p:clrMapOvr>
    <a:masterClrMapping/>
  </p:clrMapOvr>
  <p:transition spd="slow">
    <p:wipe/>
  </p:transition>
  <p:extLst mod="1">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7" y="5079369"/>
            <a:ext cx="4319105" cy="384175"/>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7" y="5399365"/>
            <a:ext cx="4319105" cy="384175"/>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7" y="5719361"/>
            <a:ext cx="4319105" cy="384175"/>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527051"/>
            <a:ext cx="796924" cy="565151"/>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3829649"/>
            <a:ext cx="5925246" cy="398668"/>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6" y="3067667"/>
            <a:ext cx="5955513" cy="85964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217595598"/>
      </p:ext>
    </p:extLst>
  </p:cSld>
  <p:clrMapOvr>
    <a:masterClrMapping/>
  </p:clrMapOvr>
  <p:transition spd="slow">
    <p:wipe/>
  </p:transition>
  <p:extLst mod="1">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7" y="5079369"/>
            <a:ext cx="4319105" cy="384175"/>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7" y="5399365"/>
            <a:ext cx="4319105" cy="384175"/>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7" y="5719361"/>
            <a:ext cx="4319105" cy="384175"/>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527051"/>
            <a:ext cx="796924"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3829649"/>
            <a:ext cx="5925246" cy="398668"/>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6" y="3067667"/>
            <a:ext cx="5955513" cy="85964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775001476"/>
      </p:ext>
    </p:extLst>
  </p:cSld>
  <p:clrMapOvr>
    <a:masterClrMapping/>
  </p:clrMapOvr>
  <p:transition spd="slow">
    <p:wipe/>
  </p:transition>
  <p:extLst mod="1">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44000" cy="68579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1220545"/>
            <a:ext cx="7598042" cy="3426595"/>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168" y="6375382"/>
            <a:ext cx="218953"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6373710"/>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40" y="6286929"/>
            <a:ext cx="340257" cy="241299"/>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20961246"/>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3" y="1797051"/>
            <a:ext cx="8280057" cy="409859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455085"/>
            <a:ext cx="8345488"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353771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91246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3403400"/>
            <a:ext cx="698624" cy="931499"/>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902143"/>
            <a:ext cx="698624" cy="931499"/>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4870791"/>
            <a:ext cx="698624" cy="931499"/>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910030"/>
            <a:ext cx="5473700" cy="924508"/>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3410391"/>
            <a:ext cx="5473700" cy="924508"/>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4870791"/>
            <a:ext cx="5473700" cy="924508"/>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3403401"/>
            <a:ext cx="698624" cy="924508"/>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4868187"/>
            <a:ext cx="698624" cy="924508"/>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902998"/>
            <a:ext cx="698624" cy="924508"/>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2824661192"/>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3100" y="168676"/>
            <a:ext cx="6743700" cy="1201337"/>
          </a:xfrm>
        </p:spPr>
        <p:txBody>
          <a:bodyPr/>
          <a:lstStyle>
            <a:lvl1pPr>
              <a:defRPr>
                <a:latin typeface="Arial" panose="020B0604020202020204" pitchFamily="34" charset="0"/>
                <a:cs typeface="Arial" panose="020B06040202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DB236D5-E197-4FDE-8E35-67630B82C9D2}" type="datetime1">
              <a:rPr lang="en-US" altLang="en-US"/>
              <a:pPr>
                <a:defRPr/>
              </a:pPr>
              <a:t>8/26/2020</a:t>
            </a:fld>
            <a:endParaRPr lang="en-US" altLang="en-US"/>
          </a:p>
        </p:txBody>
      </p:sp>
      <p:sp>
        <p:nvSpPr>
          <p:cNvPr id="5" name="Slide Number Placeholder 5"/>
          <p:cNvSpPr>
            <a:spLocks noGrp="1"/>
          </p:cNvSpPr>
          <p:nvPr>
            <p:ph type="sldNum" sz="quarter" idx="11"/>
          </p:nvPr>
        </p:nvSpPr>
        <p:spPr/>
        <p:txBody>
          <a:bodyPr/>
          <a:lstStyle>
            <a:lvl1pPr>
              <a:defRPr/>
            </a:lvl1pPr>
          </a:lstStyle>
          <a:p>
            <a:fld id="{EBC84266-53A6-4827-941E-1BF675F039DB}"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Welcome</a:t>
            </a:r>
            <a:endParaRPr lang="en-US" dirty="0"/>
          </a:p>
        </p:txBody>
      </p:sp>
    </p:spTree>
    <p:extLst>
      <p:ext uri="{BB962C8B-B14F-4D97-AF65-F5344CB8AC3E}">
        <p14:creationId xmlns:p14="http://schemas.microsoft.com/office/powerpoint/2010/main" val="24023997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2" y="2639092"/>
            <a:ext cx="464815" cy="619753"/>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1" y="1771904"/>
            <a:ext cx="464815"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2" y="3503262"/>
            <a:ext cx="464815"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779790"/>
            <a:ext cx="5678748" cy="615103"/>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2646082"/>
            <a:ext cx="5678748" cy="615103"/>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3503262"/>
            <a:ext cx="5678748" cy="615103"/>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2" y="1770029"/>
            <a:ext cx="464815" cy="615103"/>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2" y="2639091"/>
            <a:ext cx="464815" cy="615103"/>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3" y="3500658"/>
            <a:ext cx="464815" cy="615103"/>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3" y="4366109"/>
            <a:ext cx="464815"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4366109"/>
            <a:ext cx="5678748" cy="615103"/>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4" y="4363505"/>
            <a:ext cx="464815" cy="615103"/>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4" y="5228956"/>
            <a:ext cx="464815"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5228955"/>
            <a:ext cx="5678748" cy="615103"/>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5" y="5226351"/>
            <a:ext cx="464815" cy="615103"/>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450749613"/>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2" y="2639092"/>
            <a:ext cx="464815" cy="619753"/>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1" y="1771904"/>
            <a:ext cx="464815"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2" y="3503262"/>
            <a:ext cx="464815"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779790"/>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2646082"/>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3503262"/>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2" y="1770029"/>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2" y="2639091"/>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3" y="3500658"/>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3" y="4366109"/>
            <a:ext cx="464815"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4366109"/>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4" y="4363505"/>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4" y="5228956"/>
            <a:ext cx="464815" cy="619753"/>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5228955"/>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5" y="5226351"/>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7" y="2644113"/>
            <a:ext cx="464815"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6" y="1776925"/>
            <a:ext cx="464815"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7" y="3508284"/>
            <a:ext cx="464815" cy="619753"/>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784811"/>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2651103"/>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3508283"/>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7" y="1775050"/>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7" y="2644113"/>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8" y="3505679"/>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8" y="4371130"/>
            <a:ext cx="464815"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4371130"/>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9" y="4368526"/>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9" y="5233977"/>
            <a:ext cx="464815" cy="619753"/>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5233977"/>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80" y="5231373"/>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791942780"/>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9143999" cy="6887832"/>
          </a:xfrm>
          <a:prstGeom prst="rect">
            <a:avLst/>
          </a:prstGeom>
        </p:spPr>
      </p:pic>
      <p:grpSp>
        <p:nvGrpSpPr>
          <p:cNvPr id="4" name="Group 4"/>
          <p:cNvGrpSpPr>
            <a:grpSpLocks noChangeAspect="1"/>
          </p:cNvGrpSpPr>
          <p:nvPr userDrawn="1"/>
        </p:nvGrpSpPr>
        <p:grpSpPr bwMode="auto">
          <a:xfrm>
            <a:off x="3746294" y="2839808"/>
            <a:ext cx="1617944" cy="1147389"/>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977557281"/>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839808"/>
            <a:ext cx="1617944" cy="1147389"/>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51096635"/>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839808"/>
            <a:ext cx="1617944" cy="1147389"/>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90036920"/>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26367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6605684"/>
            <a:ext cx="676910" cy="252317"/>
          </a:xfrm>
          <a:prstGeom prst="rect">
            <a:avLst/>
          </a:prstGeom>
        </p:spPr>
        <p:txBody>
          <a:bodyPr vert="horz" lIns="91440" tIns="45720" rIns="91440" bIns="45720" rtlCol="0" anchor="ctr"/>
          <a:lstStyle>
            <a:lvl1pPr algn="r">
              <a:defRPr sz="525">
                <a:solidFill>
                  <a:schemeClr val="tx2"/>
                </a:solidFill>
              </a:defRPr>
            </a:lvl1pPr>
          </a:lstStyle>
          <a:p>
            <a:pPr defTabSz="385763" eaLnBrk="1" hangingPunct="1">
              <a:defRPr/>
            </a:pPr>
            <a:fld id="{2F5CCB13-0A32-4557-88E9-079F0C330695}" type="slidenum">
              <a:rPr lang="en-US" kern="0" smtClean="0">
                <a:solidFill>
                  <a:srgbClr val="595959"/>
                </a:solidFill>
                <a:latin typeface="Arial" charset="0"/>
                <a:ea typeface="ＭＳ Ｐゴシック" pitchFamily="34" charset="-128"/>
              </a:rPr>
              <a:pPr defTabSz="385763" eaLnBrk="1" hangingPunct="1">
                <a:defRPr/>
              </a:pPr>
              <a:t>‹#›</a:t>
            </a:fld>
            <a:endParaRPr lang="en-US" kern="0" dirty="0">
              <a:solidFill>
                <a:srgbClr val="595959"/>
              </a:solidFill>
              <a:latin typeface="Arial" charset="0"/>
              <a:ea typeface="ＭＳ Ｐゴシック" pitchFamily="34" charset="-128"/>
            </a:endParaRPr>
          </a:p>
        </p:txBody>
      </p:sp>
      <p:sp>
        <p:nvSpPr>
          <p:cNvPr id="5" name="Rectangle 3"/>
          <p:cNvSpPr>
            <a:spLocks noGrp="1" noChangeArrowheads="1"/>
          </p:cNvSpPr>
          <p:nvPr>
            <p:ph idx="1"/>
          </p:nvPr>
        </p:nvSpPr>
        <p:spPr bwMode="auto">
          <a:xfrm>
            <a:off x="144065" y="1065260"/>
            <a:ext cx="8853286"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55191"/>
            <a:ext cx="9144000" cy="101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46287350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7151C4D-8CEB-4831-BAC2-97C93A082711}" type="datetime1">
              <a:rPr lang="en-US" altLang="en-US"/>
              <a:pPr>
                <a:defRPr/>
              </a:pPr>
              <a:t>8/26/2020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Welcome</a:t>
            </a:r>
            <a:endParaRPr lang="en-US" dirty="0"/>
          </a:p>
        </p:txBody>
      </p:sp>
      <p:sp>
        <p:nvSpPr>
          <p:cNvPr id="6" name="Slide Number Placeholder 5"/>
          <p:cNvSpPr>
            <a:spLocks noGrp="1"/>
          </p:cNvSpPr>
          <p:nvPr>
            <p:ph type="sldNum" sz="quarter" idx="12"/>
          </p:nvPr>
        </p:nvSpPr>
        <p:spPr/>
        <p:txBody>
          <a:bodyPr/>
          <a:lstStyle>
            <a:lvl1pPr>
              <a:defRPr/>
            </a:lvl1pPr>
          </a:lstStyle>
          <a:p>
            <a:fld id="{6A251030-7C7C-4BC4-AB75-EAA9FA9AA248}" type="slidenum">
              <a:rPr lang="en-US" altLang="en-US"/>
              <a:pPr/>
              <a:t>‹#›</a:t>
            </a:fld>
            <a:endParaRPr lang="en-US" altLang="en-US"/>
          </a:p>
        </p:txBody>
      </p:sp>
    </p:spTree>
    <p:extLst>
      <p:ext uri="{BB962C8B-B14F-4D97-AF65-F5344CB8AC3E}">
        <p14:creationId xmlns:p14="http://schemas.microsoft.com/office/powerpoint/2010/main" val="495015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C7EAEF8-A79F-48F3-97BC-34E900A2E25D}" type="datetime1">
              <a:rPr lang="en-US" altLang="en-US"/>
              <a:pPr>
                <a:defRPr/>
              </a:pPr>
              <a:t>8/26/2020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7893C35E-C2F3-464D-8FDB-09A047883412}" type="slidenum">
              <a:rPr lang="en-US" altLang="en-US"/>
              <a:pPr/>
              <a:t>‹#›</a:t>
            </a:fld>
            <a:endParaRPr lang="en-US" altLang="en-US"/>
          </a:p>
        </p:txBody>
      </p:sp>
    </p:spTree>
    <p:extLst>
      <p:ext uri="{BB962C8B-B14F-4D97-AF65-F5344CB8AC3E}">
        <p14:creationId xmlns:p14="http://schemas.microsoft.com/office/powerpoint/2010/main" val="1095631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89397B4-FE50-432B-A1BC-EFDDDED7FD0B}" type="datetime1">
              <a:rPr lang="en-US" altLang="en-US"/>
              <a:pPr>
                <a:defRPr/>
              </a:pPr>
              <a:t>8/26/2020</a:t>
            </a:fld>
            <a:endParaRPr lang="en-US" altLang="en-US"/>
          </a:p>
        </p:txBody>
      </p:sp>
      <p:sp>
        <p:nvSpPr>
          <p:cNvPr id="8"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9" name="Slide Number Placeholder 5"/>
          <p:cNvSpPr>
            <a:spLocks noGrp="1"/>
          </p:cNvSpPr>
          <p:nvPr>
            <p:ph type="sldNum" sz="quarter" idx="12"/>
          </p:nvPr>
        </p:nvSpPr>
        <p:spPr/>
        <p:txBody>
          <a:bodyPr/>
          <a:lstStyle>
            <a:lvl1pPr>
              <a:defRPr/>
            </a:lvl1pPr>
          </a:lstStyle>
          <a:p>
            <a:fld id="{F850666D-691C-44E5-8070-1C9A8AB135B4}" type="slidenum">
              <a:rPr lang="en-US" altLang="en-US"/>
              <a:pPr/>
              <a:t>‹#›</a:t>
            </a:fld>
            <a:endParaRPr lang="en-US" altLang="en-US"/>
          </a:p>
        </p:txBody>
      </p:sp>
    </p:spTree>
    <p:extLst>
      <p:ext uri="{BB962C8B-B14F-4D97-AF65-F5344CB8AC3E}">
        <p14:creationId xmlns:p14="http://schemas.microsoft.com/office/powerpoint/2010/main" val="4223920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F785246-EA50-473E-9068-73894A5535CE}" type="datetime1">
              <a:rPr lang="en-US" altLang="en-US"/>
              <a:pPr>
                <a:defRPr/>
              </a:pPr>
              <a:t>8/26/2020</a:t>
            </a:fld>
            <a:endParaRPr lang="en-US" altLang="en-US"/>
          </a:p>
        </p:txBody>
      </p:sp>
      <p:sp>
        <p:nvSpPr>
          <p:cNvPr id="4"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5" name="Slide Number Placeholder 5"/>
          <p:cNvSpPr>
            <a:spLocks noGrp="1"/>
          </p:cNvSpPr>
          <p:nvPr>
            <p:ph type="sldNum" sz="quarter" idx="12"/>
          </p:nvPr>
        </p:nvSpPr>
        <p:spPr/>
        <p:txBody>
          <a:bodyPr/>
          <a:lstStyle>
            <a:lvl1pPr>
              <a:defRPr/>
            </a:lvl1pPr>
          </a:lstStyle>
          <a:p>
            <a:fld id="{2D462827-AECE-43B5-8E15-362826D27963}" type="slidenum">
              <a:rPr lang="en-US" altLang="en-US"/>
              <a:pPr/>
              <a:t>‹#›</a:t>
            </a:fld>
            <a:endParaRPr lang="en-US" altLang="en-US"/>
          </a:p>
        </p:txBody>
      </p:sp>
    </p:spTree>
    <p:extLst>
      <p:ext uri="{BB962C8B-B14F-4D97-AF65-F5344CB8AC3E}">
        <p14:creationId xmlns:p14="http://schemas.microsoft.com/office/powerpoint/2010/main" val="130079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4F847EC-1A73-4F81-9DD9-36511A27F8F7}" type="datetime1">
              <a:rPr lang="en-US" altLang="en-US"/>
              <a:pPr>
                <a:defRPr/>
              </a:pPr>
              <a:t>8/26/2020</a:t>
            </a:fld>
            <a:endParaRPr lang="en-US" altLang="en-US"/>
          </a:p>
        </p:txBody>
      </p:sp>
      <p:sp>
        <p:nvSpPr>
          <p:cNvPr id="3"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4" name="Slide Number Placeholder 5"/>
          <p:cNvSpPr>
            <a:spLocks noGrp="1"/>
          </p:cNvSpPr>
          <p:nvPr>
            <p:ph type="sldNum" sz="quarter" idx="12"/>
          </p:nvPr>
        </p:nvSpPr>
        <p:spPr/>
        <p:txBody>
          <a:bodyPr/>
          <a:lstStyle>
            <a:lvl1pPr>
              <a:defRPr/>
            </a:lvl1pPr>
          </a:lstStyle>
          <a:p>
            <a:fld id="{FE31680B-D404-436B-8E32-78660050C274}" type="slidenum">
              <a:rPr lang="en-US" altLang="en-US"/>
              <a:pPr/>
              <a:t>‹#›</a:t>
            </a:fld>
            <a:endParaRPr lang="en-US" altLang="en-US"/>
          </a:p>
        </p:txBody>
      </p:sp>
    </p:spTree>
    <p:extLst>
      <p:ext uri="{BB962C8B-B14F-4D97-AF65-F5344CB8AC3E}">
        <p14:creationId xmlns:p14="http://schemas.microsoft.com/office/powerpoint/2010/main" val="2570548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03AC71B-6E07-4F8E-BC79-F396C85BF371}" type="datetime1">
              <a:rPr lang="en-US" altLang="en-US"/>
              <a:pPr>
                <a:defRPr/>
              </a:pPr>
              <a:t>8/26/2020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5CA66B29-477E-476A-9819-CC74DAC11ADE}" type="slidenum">
              <a:rPr lang="en-US" altLang="en-US"/>
              <a:pPr/>
              <a:t>‹#›</a:t>
            </a:fld>
            <a:endParaRPr lang="en-US" altLang="en-US"/>
          </a:p>
        </p:txBody>
      </p:sp>
    </p:spTree>
    <p:extLst>
      <p:ext uri="{BB962C8B-B14F-4D97-AF65-F5344CB8AC3E}">
        <p14:creationId xmlns:p14="http://schemas.microsoft.com/office/powerpoint/2010/main" val="2681875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7F4E29E-ABAE-497E-9323-51F2135538E8}" type="datetime1">
              <a:rPr lang="en-US" altLang="en-US"/>
              <a:pPr>
                <a:defRPr/>
              </a:pPr>
              <a:t>8/26/2020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EF5A671F-079A-4B20-9705-31891BF2215D}" type="slidenum">
              <a:rPr lang="en-US" altLang="en-US"/>
              <a:pPr/>
              <a:t>‹#›</a:t>
            </a:fld>
            <a:endParaRPr lang="en-US" altLang="en-US"/>
          </a:p>
        </p:txBody>
      </p:sp>
    </p:spTree>
    <p:extLst>
      <p:ext uri="{BB962C8B-B14F-4D97-AF65-F5344CB8AC3E}">
        <p14:creationId xmlns:p14="http://schemas.microsoft.com/office/powerpoint/2010/main" val="2530869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3100" y="274638"/>
            <a:ext cx="6743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1008F76A-1518-4C20-A518-9EEADD1E9C6B}" type="datetime1">
              <a:rPr lang="en-US" altLang="en-US"/>
              <a:pPr>
                <a:defRPr/>
              </a:pPr>
              <a:t>8/26/2020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MS PGothic" pitchFamily="34" charset="-128"/>
              </a:defRPr>
            </a:lvl1pPr>
          </a:lstStyle>
          <a:p>
            <a:pPr>
              <a:defRPr/>
            </a:pPr>
            <a:r>
              <a:rPr lang="en-US"/>
              <a:t>502047 – About this course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565653B6-218D-4DA2-88DE-D35848E65ADB}" type="slidenum">
              <a:rPr lang="en-US" altLang="en-US"/>
              <a:pPr/>
              <a:t>‹#›</a:t>
            </a:fld>
            <a:endParaRPr lang="en-US" altLang="en-US"/>
          </a:p>
        </p:txBody>
      </p:sp>
      <p:grpSp>
        <p:nvGrpSpPr>
          <p:cNvPr id="1031" name="Group 4"/>
          <p:cNvGrpSpPr>
            <a:grpSpLocks/>
          </p:cNvGrpSpPr>
          <p:nvPr userDrawn="1"/>
        </p:nvGrpSpPr>
        <p:grpSpPr bwMode="auto">
          <a:xfrm>
            <a:off x="368300" y="50800"/>
            <a:ext cx="8394700" cy="1333500"/>
            <a:chOff x="0" y="0"/>
            <a:chExt cx="5520" cy="960"/>
          </a:xfrm>
        </p:grpSpPr>
        <p:cxnSp>
          <p:nvCxnSpPr>
            <p:cNvPr id="8" name="Straight Connector 7"/>
            <p:cNvCxnSpPr>
              <a:cxnSpLocks noChangeShapeType="1"/>
            </p:cNvCxnSpPr>
            <p:nvPr/>
          </p:nvCxnSpPr>
          <p:spPr bwMode="auto">
            <a:xfrm>
              <a:off x="672" y="816"/>
              <a:ext cx="4848"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cxnSp>
          <p:nvCxnSpPr>
            <p:cNvPr id="9" name="Straight Connector 8"/>
            <p:cNvCxnSpPr>
              <a:cxnSpLocks noChangeShapeType="1"/>
            </p:cNvCxnSpPr>
            <p:nvPr/>
          </p:nvCxnSpPr>
          <p:spPr bwMode="auto">
            <a:xfrm rot="5400000">
              <a:off x="913" y="719"/>
              <a:ext cx="480"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pic>
          <p:nvPicPr>
            <p:cNvPr id="1034" name="Picture 2" descr="logoTDT-banquy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104"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23232957"/>
      </p:ext>
    </p:extLst>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Lst>
  <p:hf hdr="0"/>
  <p:txStyles>
    <p:titleStyle>
      <a:lvl1pPr algn="ctr" rtl="0" eaLnBrk="0" fontAlgn="base" hangingPunct="0">
        <a:spcBef>
          <a:spcPct val="0"/>
        </a:spcBef>
        <a:spcAft>
          <a:spcPct val="0"/>
        </a:spcAft>
        <a:defRPr sz="4000" kern="120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000">
          <a:solidFill>
            <a:schemeClr val="tx1"/>
          </a:solidFill>
          <a:latin typeface="Calibri" pitchFamily="34" charset="0"/>
        </a:defRPr>
      </a:lvl6pPr>
      <a:lvl7pPr marL="914400" algn="ctr" rtl="0" fontAlgn="base">
        <a:spcBef>
          <a:spcPct val="0"/>
        </a:spcBef>
        <a:spcAft>
          <a:spcPct val="0"/>
        </a:spcAft>
        <a:defRPr sz="4000">
          <a:solidFill>
            <a:schemeClr val="tx1"/>
          </a:solidFill>
          <a:latin typeface="Calibri" pitchFamily="34" charset="0"/>
        </a:defRPr>
      </a:lvl7pPr>
      <a:lvl8pPr marL="1371600" algn="ctr" rtl="0" fontAlgn="base">
        <a:spcBef>
          <a:spcPct val="0"/>
        </a:spcBef>
        <a:spcAft>
          <a:spcPct val="0"/>
        </a:spcAft>
        <a:defRPr sz="4000">
          <a:solidFill>
            <a:schemeClr val="tx1"/>
          </a:solidFill>
          <a:latin typeface="Calibri" pitchFamily="34" charset="0"/>
        </a:defRPr>
      </a:lvl8pPr>
      <a:lvl9pPr marL="1828800" algn="ctr" rtl="0" fontAlgn="base">
        <a:spcBef>
          <a:spcPct val="0"/>
        </a:spcBef>
        <a:spcAft>
          <a:spcPct val="0"/>
        </a:spcAft>
        <a:defRPr sz="40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455085"/>
            <a:ext cx="8345488"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168" y="6375382"/>
            <a:ext cx="218953"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6373710"/>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40" y="6286929"/>
            <a:ext cx="340257" cy="241299"/>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64266712"/>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9" r:id="rId13"/>
    <p:sldLayoutId id="2147484100"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6.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noFill/>
        </p:spPr>
        <p:txBody>
          <a:bodyPr/>
          <a:lstStyle/>
          <a:p>
            <a:pPr eaLnBrk="1" hangingPunct="1"/>
            <a:r>
              <a:rPr lang="en-US"/>
              <a:t>Chapter 3: Everything Generates Data</a:t>
            </a:r>
            <a:endParaRPr lang="en-US" altLang="en-US"/>
          </a:p>
        </p:txBody>
      </p:sp>
      <p:sp>
        <p:nvSpPr>
          <p:cNvPr id="2" name="Subtitle 1"/>
          <p:cNvSpPr>
            <a:spLocks noGrp="1"/>
          </p:cNvSpPr>
          <p:nvPr>
            <p:ph type="subTitle" idx="1"/>
          </p:nvPr>
        </p:nvSpPr>
        <p:spPr/>
        <p:txBody>
          <a:bodyPr/>
          <a:lstStyle/>
          <a:p>
            <a:r>
              <a:rPr lang="en-US" smtClean="0"/>
              <a:t>IOT CƠ BẢN</a:t>
            </a:r>
          </a:p>
          <a:p>
            <a:r>
              <a:rPr lang="en-US" smtClean="0"/>
              <a:t>502068</a:t>
            </a: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4910203" y="1777471"/>
            <a:ext cx="4158640" cy="3308390"/>
          </a:xfrm>
        </p:spPr>
        <p:txBody>
          <a:bodyPr/>
          <a:lstStyle/>
          <a:p>
            <a:r>
              <a:rPr lang="en-US" sz="1600" dirty="0"/>
              <a:t>IBM’s Big Data estimates conclude that “each day we create 2.5 quintillion bytes of data”.</a:t>
            </a:r>
          </a:p>
          <a:p>
            <a:r>
              <a:rPr lang="en-US" sz="1600" dirty="0"/>
              <a:t>Five major storage problems with Big Data:</a:t>
            </a:r>
          </a:p>
          <a:p>
            <a:pPr lvl="1"/>
            <a:r>
              <a:rPr lang="en-US" dirty="0"/>
              <a:t>Management</a:t>
            </a:r>
          </a:p>
          <a:p>
            <a:pPr lvl="1"/>
            <a:r>
              <a:rPr lang="en-US" dirty="0"/>
              <a:t>Security</a:t>
            </a:r>
          </a:p>
          <a:p>
            <a:pPr lvl="1"/>
            <a:r>
              <a:rPr lang="en-US" dirty="0"/>
              <a:t>Redundancy</a:t>
            </a:r>
          </a:p>
          <a:p>
            <a:pPr lvl="1"/>
            <a:r>
              <a:rPr lang="en-US" dirty="0"/>
              <a:t>Analytics</a:t>
            </a:r>
          </a:p>
          <a:p>
            <a:pPr lvl="1"/>
            <a:r>
              <a:rPr lang="en-US" dirty="0"/>
              <a:t>Access</a:t>
            </a:r>
          </a:p>
        </p:txBody>
      </p:sp>
      <p:sp>
        <p:nvSpPr>
          <p:cNvPr id="8194" name="Rectangle 2"/>
          <p:cNvSpPr>
            <a:spLocks noGrp="1" noChangeArrowheads="1"/>
          </p:cNvSpPr>
          <p:nvPr>
            <p:ph type="title"/>
          </p:nvPr>
        </p:nvSpPr>
        <p:spPr/>
        <p:txBody>
          <a:bodyPr/>
          <a:lstStyle/>
          <a:p>
            <a:r>
              <a:rPr lang="en-US" altLang="en-US" sz="1600" dirty="0"/>
              <a:t>Where is Big Data Stored?</a:t>
            </a:r>
            <a:r>
              <a:rPr lang="en-US" altLang="en-US" dirty="0"/>
              <a:t/>
            </a:r>
            <a:br>
              <a:rPr lang="en-US" altLang="en-US" dirty="0"/>
            </a:br>
            <a:r>
              <a:rPr lang="en-US" altLang="en-US" dirty="0"/>
              <a:t>What are the Challenges of Big Data?</a:t>
            </a:r>
          </a:p>
        </p:txBody>
      </p:sp>
      <p:pic>
        <p:nvPicPr>
          <p:cNvPr id="4" name="Picture 3" descr="Introduction to the Internet of Things - Mozilla Firefox">
            <a:extLst>
              <a:ext uri="{FF2B5EF4-FFF2-40B4-BE49-F238E27FC236}">
                <a16:creationId xmlns:a16="http://schemas.microsoft.com/office/drawing/2014/main" id="{B86E55EA-061A-4B41-9DC2-CB91E069520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7892" y="1777472"/>
            <a:ext cx="4615841" cy="3237979"/>
          </a:xfrm>
          <a:prstGeom prst="rect">
            <a:avLst/>
          </a:prstGeom>
        </p:spPr>
      </p:pic>
    </p:spTree>
    <p:extLst>
      <p:ext uri="{BB962C8B-B14F-4D97-AF65-F5344CB8AC3E}">
        <p14:creationId xmlns:p14="http://schemas.microsoft.com/office/powerpoint/2010/main" val="282978364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62629" y="1730941"/>
            <a:ext cx="4465530" cy="3579312"/>
          </a:xfrm>
        </p:spPr>
        <p:txBody>
          <a:bodyPr/>
          <a:lstStyle/>
          <a:p>
            <a:r>
              <a:rPr lang="en-US" sz="1600" dirty="0"/>
              <a:t>Big data is typically stored on multiple servers, in data centers.</a:t>
            </a:r>
          </a:p>
          <a:p>
            <a:r>
              <a:rPr lang="en-US" dirty="0"/>
              <a:t>Fog computing utilizes end-user clients or “edge” devices to do a substantial amount of the pre-processing and storage.</a:t>
            </a:r>
          </a:p>
          <a:p>
            <a:pPr lvl="1"/>
            <a:r>
              <a:rPr lang="en-US" dirty="0"/>
              <a:t>Data from that pre-processed analysis can be fed back into the companies’ systems to modify processes if required.</a:t>
            </a:r>
          </a:p>
          <a:p>
            <a:pPr lvl="1"/>
            <a:r>
              <a:rPr lang="en-US" dirty="0" smtClean="0"/>
              <a:t>Communications </a:t>
            </a:r>
            <a:r>
              <a:rPr lang="en-US" dirty="0"/>
              <a:t>to and from the servers and devices is quicker and requires less bandwidth than constantly going out to the cloud. </a:t>
            </a:r>
          </a:p>
        </p:txBody>
      </p:sp>
      <p:sp>
        <p:nvSpPr>
          <p:cNvPr id="8194" name="Rectangle 2"/>
          <p:cNvSpPr>
            <a:spLocks noGrp="1" noChangeArrowheads="1"/>
          </p:cNvSpPr>
          <p:nvPr>
            <p:ph type="title"/>
          </p:nvPr>
        </p:nvSpPr>
        <p:spPr/>
        <p:txBody>
          <a:bodyPr/>
          <a:lstStyle/>
          <a:p>
            <a:r>
              <a:rPr lang="en-US" altLang="en-US" sz="1600" dirty="0"/>
              <a:t>Where is Big Data Stored?</a:t>
            </a:r>
            <a:r>
              <a:rPr lang="en-US" altLang="en-US" dirty="0"/>
              <a:t/>
            </a:r>
            <a:br>
              <a:rPr lang="en-US" altLang="en-US" dirty="0"/>
            </a:br>
            <a:r>
              <a:rPr lang="en-US" altLang="en-US" dirty="0"/>
              <a:t>Where Can We Store Big Data?</a:t>
            </a:r>
          </a:p>
        </p:txBody>
      </p:sp>
      <p:pic>
        <p:nvPicPr>
          <p:cNvPr id="3" name="Picture 2" descr="Introduction to the Internet of Things - Mozilla Firefox">
            <a:extLst>
              <a:ext uri="{FF2B5EF4-FFF2-40B4-BE49-F238E27FC236}">
                <a16:creationId xmlns:a16="http://schemas.microsoft.com/office/drawing/2014/main" id="{1CE9F63F-8D65-41BB-A503-C9939363E32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27424" y="1797205"/>
            <a:ext cx="4578791" cy="3206160"/>
          </a:xfrm>
          <a:prstGeom prst="rect">
            <a:avLst/>
          </a:prstGeom>
        </p:spPr>
      </p:pic>
    </p:spTree>
    <p:extLst>
      <p:ext uri="{BB962C8B-B14F-4D97-AF65-F5344CB8AC3E}">
        <p14:creationId xmlns:p14="http://schemas.microsoft.com/office/powerpoint/2010/main" val="95299254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899776" y="1656195"/>
            <a:ext cx="6194121" cy="3572639"/>
          </a:xfrm>
        </p:spPr>
        <p:txBody>
          <a:bodyPr/>
          <a:lstStyle/>
          <a:p>
            <a:r>
              <a:rPr lang="en-US" sz="1600" dirty="0"/>
              <a:t>The cloud is a collection of data centers or groups of connected servers.</a:t>
            </a:r>
          </a:p>
          <a:p>
            <a:r>
              <a:rPr lang="en-US" sz="1600" dirty="0"/>
              <a:t>Cloud services for individuals include:</a:t>
            </a:r>
          </a:p>
          <a:p>
            <a:pPr lvl="1"/>
            <a:r>
              <a:rPr lang="en-US" dirty="0" smtClean="0"/>
              <a:t>Storage </a:t>
            </a:r>
            <a:r>
              <a:rPr lang="en-US" dirty="0"/>
              <a:t>of data, such as pictures, music, movies, and emails. </a:t>
            </a:r>
          </a:p>
          <a:p>
            <a:pPr lvl="1"/>
            <a:r>
              <a:rPr lang="en-US" dirty="0" smtClean="0"/>
              <a:t>Access </a:t>
            </a:r>
            <a:r>
              <a:rPr lang="en-US" dirty="0"/>
              <a:t>many applications instead of downloading onto local device.</a:t>
            </a:r>
          </a:p>
          <a:p>
            <a:pPr lvl="1"/>
            <a:r>
              <a:rPr lang="en-US" dirty="0" smtClean="0"/>
              <a:t>Access </a:t>
            </a:r>
            <a:r>
              <a:rPr lang="en-US" dirty="0"/>
              <a:t>data and applications anywhere, anytime, and on any device.</a:t>
            </a:r>
          </a:p>
          <a:p>
            <a:pPr marL="239713" indent="-285750"/>
            <a:r>
              <a:rPr lang="en-US" dirty="0"/>
              <a:t>Cloud Services for an  Enterprise include:</a:t>
            </a:r>
          </a:p>
          <a:p>
            <a:pPr marL="428625" lvl="1" indent="-285750"/>
            <a:r>
              <a:rPr lang="en-US" dirty="0" smtClean="0"/>
              <a:t>Access </a:t>
            </a:r>
            <a:r>
              <a:rPr lang="en-US" dirty="0"/>
              <a:t>to organizational data anywhere and at any time.</a:t>
            </a:r>
          </a:p>
          <a:p>
            <a:pPr marL="428625" lvl="1" indent="-285750"/>
            <a:r>
              <a:rPr lang="en-US" dirty="0" smtClean="0"/>
              <a:t>Streamlines </a:t>
            </a:r>
            <a:r>
              <a:rPr lang="en-US" dirty="0"/>
              <a:t>the IT operations of an organization.</a:t>
            </a:r>
          </a:p>
          <a:p>
            <a:pPr marL="428625" lvl="1" indent="-285750"/>
            <a:r>
              <a:rPr lang="en-US" dirty="0" smtClean="0"/>
              <a:t>Eliminates </a:t>
            </a:r>
            <a:r>
              <a:rPr lang="en-US" dirty="0"/>
              <a:t>or reduces the need for onsite IT equipment, maintenance, and management.</a:t>
            </a:r>
          </a:p>
          <a:p>
            <a:pPr marL="428625" lvl="1" indent="-285750"/>
            <a:r>
              <a:rPr lang="en-US" dirty="0" smtClean="0"/>
              <a:t>Reduces </a:t>
            </a:r>
            <a:r>
              <a:rPr lang="en-US" dirty="0"/>
              <a:t>cost for equipment, energy, physical plant requirements, and personnel training needs.</a:t>
            </a:r>
          </a:p>
          <a:p>
            <a:pPr marL="142875" lvl="1" indent="0">
              <a:buNone/>
            </a:pPr>
            <a:r>
              <a:rPr lang="en-US" dirty="0"/>
              <a:t>	 </a:t>
            </a:r>
          </a:p>
        </p:txBody>
      </p:sp>
      <p:sp>
        <p:nvSpPr>
          <p:cNvPr id="8194" name="Rectangle 2"/>
          <p:cNvSpPr>
            <a:spLocks noGrp="1" noChangeArrowheads="1"/>
          </p:cNvSpPr>
          <p:nvPr>
            <p:ph type="title"/>
          </p:nvPr>
        </p:nvSpPr>
        <p:spPr/>
        <p:txBody>
          <a:bodyPr/>
          <a:lstStyle/>
          <a:p>
            <a:r>
              <a:rPr lang="en-US" altLang="en-US" sz="1600" dirty="0"/>
              <a:t>Where is Big Data Stored?</a:t>
            </a:r>
            <a:r>
              <a:rPr lang="en-US" altLang="en-US" dirty="0"/>
              <a:t/>
            </a:r>
            <a:br>
              <a:rPr lang="en-US" altLang="en-US" dirty="0"/>
            </a:br>
            <a:r>
              <a:rPr lang="en-US" altLang="en-US" dirty="0"/>
              <a:t>The Cloud and Cloud Computing</a:t>
            </a:r>
          </a:p>
        </p:txBody>
      </p:sp>
      <p:pic>
        <p:nvPicPr>
          <p:cNvPr id="4" name="Picture 3" descr="Introduction to the Internet of Things - Mozilla Firefox">
            <a:extLst>
              <a:ext uri="{FF2B5EF4-FFF2-40B4-BE49-F238E27FC236}">
                <a16:creationId xmlns:a16="http://schemas.microsoft.com/office/drawing/2014/main" id="{305191EB-3780-4722-9011-F030BDAFF4F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2838" y="1763039"/>
            <a:ext cx="2818866" cy="2902125"/>
          </a:xfrm>
          <a:prstGeom prst="rect">
            <a:avLst/>
          </a:prstGeom>
        </p:spPr>
      </p:pic>
    </p:spTree>
    <p:extLst>
      <p:ext uri="{BB962C8B-B14F-4D97-AF65-F5344CB8AC3E}">
        <p14:creationId xmlns:p14="http://schemas.microsoft.com/office/powerpoint/2010/main" val="414351256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3983278" y="1383343"/>
            <a:ext cx="4828782" cy="4359059"/>
          </a:xfrm>
        </p:spPr>
        <p:txBody>
          <a:bodyPr/>
          <a:lstStyle/>
          <a:p>
            <a:r>
              <a:rPr lang="en-US" sz="1600" dirty="0"/>
              <a:t>Distributed data processing takes the large volume of data and breaks it into smaller pieces.</a:t>
            </a:r>
          </a:p>
          <a:p>
            <a:r>
              <a:rPr lang="en-US" dirty="0"/>
              <a:t>These smaller pieces are distributed in many locations to be processed by many computers.</a:t>
            </a:r>
          </a:p>
          <a:p>
            <a:r>
              <a:rPr lang="en-US" dirty="0"/>
              <a:t> Each computer in the distributed architecture analyzes its part of the Big Data picture (horizontal scaling).</a:t>
            </a:r>
          </a:p>
          <a:p>
            <a:r>
              <a:rPr lang="en-US" dirty="0"/>
              <a:t>Hadoop was created to deal with these Big Data volumes. It has two main features that has made it the industry standard:</a:t>
            </a:r>
          </a:p>
          <a:p>
            <a:pPr lvl="1"/>
            <a:r>
              <a:rPr lang="en-US" dirty="0"/>
              <a:t>Scalability - Larger cluster sizes improve performance and provide higher data processing capabilities.</a:t>
            </a:r>
          </a:p>
          <a:p>
            <a:pPr lvl="1"/>
            <a:r>
              <a:rPr lang="en-US" dirty="0"/>
              <a:t>Fault tolerance – Hadoop automatically replicates data across clusters.</a:t>
            </a:r>
          </a:p>
        </p:txBody>
      </p:sp>
      <p:sp>
        <p:nvSpPr>
          <p:cNvPr id="8194" name="Rectangle 2"/>
          <p:cNvSpPr>
            <a:spLocks noGrp="1" noChangeArrowheads="1"/>
          </p:cNvSpPr>
          <p:nvPr>
            <p:ph type="title"/>
          </p:nvPr>
        </p:nvSpPr>
        <p:spPr/>
        <p:txBody>
          <a:bodyPr/>
          <a:lstStyle/>
          <a:p>
            <a:r>
              <a:rPr lang="en-US" altLang="en-US" sz="1600" dirty="0"/>
              <a:t>Where is Big Data Stored?</a:t>
            </a:r>
            <a:r>
              <a:rPr lang="en-US" altLang="en-US" dirty="0"/>
              <a:t/>
            </a:r>
            <a:br>
              <a:rPr lang="en-US" altLang="en-US" dirty="0"/>
            </a:br>
            <a:r>
              <a:rPr lang="en-US" altLang="en-US" dirty="0"/>
              <a:t>Distributed Processing</a:t>
            </a:r>
          </a:p>
        </p:txBody>
      </p:sp>
      <p:pic>
        <p:nvPicPr>
          <p:cNvPr id="3" name="Picture 2" descr="Introduction to the Internet of Things - Mozilla Firefox">
            <a:extLst>
              <a:ext uri="{FF2B5EF4-FFF2-40B4-BE49-F238E27FC236}">
                <a16:creationId xmlns:a16="http://schemas.microsoft.com/office/drawing/2014/main" id="{99819B84-2DC6-413A-BDE3-A9F4C98EE06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5365" y="2097053"/>
            <a:ext cx="3757809" cy="1760182"/>
          </a:xfrm>
          <a:prstGeom prst="rect">
            <a:avLst/>
          </a:prstGeom>
        </p:spPr>
      </p:pic>
    </p:spTree>
    <p:extLst>
      <p:ext uri="{BB962C8B-B14F-4D97-AF65-F5344CB8AC3E}">
        <p14:creationId xmlns:p14="http://schemas.microsoft.com/office/powerpoint/2010/main" val="376124775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75157" y="1740335"/>
            <a:ext cx="4828782" cy="4359059"/>
          </a:xfrm>
        </p:spPr>
        <p:txBody>
          <a:bodyPr/>
          <a:lstStyle/>
          <a:p>
            <a:r>
              <a:rPr lang="en-US" dirty="0"/>
              <a:t>Data analytics allows businesses to better understand the impact of their products and services, adjust their methods and goals, and provide their customers with better products faster.</a:t>
            </a:r>
          </a:p>
          <a:p>
            <a:r>
              <a:rPr lang="en-US" dirty="0"/>
              <a:t>Value comes from two primary types of processed data, transactional and analytical. </a:t>
            </a:r>
          </a:p>
          <a:p>
            <a:r>
              <a:rPr lang="en-US" dirty="0"/>
              <a:t>Transactional information is captured and processed as events happen.</a:t>
            </a:r>
          </a:p>
          <a:p>
            <a:pPr lvl="1"/>
            <a:r>
              <a:rPr lang="en-US" dirty="0"/>
              <a:t>Used to analyze daily sales reports and production schedules to determine how much inventory to carry.</a:t>
            </a:r>
          </a:p>
          <a:p>
            <a:r>
              <a:rPr lang="en-US" dirty="0"/>
              <a:t> Analytical information supports managerial analysis tasks like determining whether the organization should build a new manufacturing plant.</a:t>
            </a:r>
          </a:p>
          <a:p>
            <a:pPr lvl="1"/>
            <a:endParaRPr lang="en-US" dirty="0"/>
          </a:p>
        </p:txBody>
      </p:sp>
      <p:sp>
        <p:nvSpPr>
          <p:cNvPr id="8194" name="Rectangle 2"/>
          <p:cNvSpPr>
            <a:spLocks noGrp="1" noChangeArrowheads="1"/>
          </p:cNvSpPr>
          <p:nvPr>
            <p:ph type="title"/>
          </p:nvPr>
        </p:nvSpPr>
        <p:spPr/>
        <p:txBody>
          <a:bodyPr/>
          <a:lstStyle/>
          <a:p>
            <a:r>
              <a:rPr lang="en-US" altLang="en-US" sz="1600" dirty="0"/>
              <a:t>Supporting Business with Big Data</a:t>
            </a:r>
            <a:r>
              <a:rPr lang="en-US" altLang="en-US" dirty="0"/>
              <a:t/>
            </a:r>
            <a:br>
              <a:rPr lang="en-US" altLang="en-US" dirty="0"/>
            </a:br>
            <a:r>
              <a:rPr lang="en-US" altLang="en-US" dirty="0"/>
              <a:t>Why Do Businesses Analyze Data?</a:t>
            </a:r>
          </a:p>
        </p:txBody>
      </p:sp>
      <p:pic>
        <p:nvPicPr>
          <p:cNvPr id="4" name="Picture 3" descr="Introduction to the Internet of Things - Mozilla Firefox">
            <a:extLst>
              <a:ext uri="{FF2B5EF4-FFF2-40B4-BE49-F238E27FC236}">
                <a16:creationId xmlns:a16="http://schemas.microsoft.com/office/drawing/2014/main" id="{4B5C6E0D-90D1-4777-994A-233DBBBD9D2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03939" y="2066795"/>
            <a:ext cx="4020854" cy="2441792"/>
          </a:xfrm>
          <a:prstGeom prst="rect">
            <a:avLst/>
          </a:prstGeom>
        </p:spPr>
      </p:pic>
    </p:spTree>
    <p:extLst>
      <p:ext uri="{BB962C8B-B14F-4D97-AF65-F5344CB8AC3E}">
        <p14:creationId xmlns:p14="http://schemas.microsoft.com/office/powerpoint/2010/main" val="302013303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3983278" y="1333240"/>
            <a:ext cx="4910203" cy="4453002"/>
          </a:xfrm>
        </p:spPr>
        <p:txBody>
          <a:bodyPr/>
          <a:lstStyle/>
          <a:p>
            <a:r>
              <a:rPr lang="en-US" dirty="0"/>
              <a:t>Data originates from sensors and anything that has been scanned, entered, and released to the Internet.</a:t>
            </a:r>
          </a:p>
          <a:p>
            <a:r>
              <a:rPr lang="en-US" dirty="0"/>
              <a:t>Collected data can be categorized as structured or unstructured. </a:t>
            </a:r>
          </a:p>
          <a:p>
            <a:r>
              <a:rPr lang="en-US" dirty="0"/>
              <a:t>Structured data is created by applications that use “fixed” format input such as spreadsheets. May need to be manipulated into a common format such as CSV.</a:t>
            </a:r>
          </a:p>
          <a:p>
            <a:r>
              <a:rPr lang="en-US" dirty="0"/>
              <a:t>Unstructured data is generated in a “freeform” style such as audio, video, web pages, and tweets.</a:t>
            </a:r>
          </a:p>
          <a:p>
            <a:r>
              <a:rPr lang="en-US" dirty="0"/>
              <a:t>Examples of tools to prepare unstructured data for processing are:</a:t>
            </a:r>
          </a:p>
          <a:p>
            <a:pPr lvl="1"/>
            <a:r>
              <a:rPr lang="en-US" dirty="0"/>
              <a:t>“Web scraping” tools automatically extract data from HTML pages.</a:t>
            </a:r>
          </a:p>
          <a:p>
            <a:pPr lvl="1"/>
            <a:r>
              <a:rPr lang="en-US" dirty="0"/>
              <a:t>RESTful application program interfaces (APIs).</a:t>
            </a:r>
          </a:p>
          <a:p>
            <a:pPr lvl="1"/>
            <a:endParaRPr lang="en-US" dirty="0"/>
          </a:p>
          <a:p>
            <a:pPr lvl="1"/>
            <a:endParaRPr lang="en-US" dirty="0"/>
          </a:p>
        </p:txBody>
      </p:sp>
      <p:sp>
        <p:nvSpPr>
          <p:cNvPr id="8194" name="Rectangle 2"/>
          <p:cNvSpPr>
            <a:spLocks noGrp="1" noChangeArrowheads="1"/>
          </p:cNvSpPr>
          <p:nvPr>
            <p:ph type="title"/>
          </p:nvPr>
        </p:nvSpPr>
        <p:spPr/>
        <p:txBody>
          <a:bodyPr/>
          <a:lstStyle/>
          <a:p>
            <a:r>
              <a:rPr lang="en-US" altLang="en-US" sz="1600" dirty="0"/>
              <a:t>Supporting Business with Big Data</a:t>
            </a:r>
            <a:r>
              <a:rPr lang="en-US" altLang="en-US" dirty="0"/>
              <a:t/>
            </a:r>
            <a:br>
              <a:rPr lang="en-US" altLang="en-US" dirty="0"/>
            </a:br>
            <a:r>
              <a:rPr lang="en-US" altLang="en-US" dirty="0"/>
              <a:t>Sources of Information</a:t>
            </a:r>
          </a:p>
        </p:txBody>
      </p:sp>
      <p:pic>
        <p:nvPicPr>
          <p:cNvPr id="3" name="Picture 2" descr="Introduction to the Internet of Things - Mozilla Firefox">
            <a:extLst>
              <a:ext uri="{FF2B5EF4-FFF2-40B4-BE49-F238E27FC236}">
                <a16:creationId xmlns:a16="http://schemas.microsoft.com/office/drawing/2014/main" id="{8A658E26-5E9C-4EE9-91F4-D387C60F049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6578" y="1853069"/>
            <a:ext cx="3676387" cy="2168846"/>
          </a:xfrm>
          <a:prstGeom prst="rect">
            <a:avLst/>
          </a:prstGeom>
        </p:spPr>
      </p:pic>
    </p:spTree>
    <p:extLst>
      <p:ext uri="{BB962C8B-B14F-4D97-AF65-F5344CB8AC3E}">
        <p14:creationId xmlns:p14="http://schemas.microsoft.com/office/powerpoint/2010/main" val="216404411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87892" y="1702758"/>
            <a:ext cx="4584525" cy="4014591"/>
          </a:xfrm>
        </p:spPr>
        <p:txBody>
          <a:bodyPr/>
          <a:lstStyle/>
          <a:p>
            <a:r>
              <a:rPr lang="en-US" dirty="0"/>
              <a:t>Data mining is the process of turning raw data into meaningful information.</a:t>
            </a:r>
          </a:p>
          <a:p>
            <a:r>
              <a:rPr lang="en-US" dirty="0"/>
              <a:t>The mined data must be analyzed and presented to managers and decision makers. </a:t>
            </a:r>
          </a:p>
          <a:p>
            <a:r>
              <a:rPr lang="en-US" dirty="0"/>
              <a:t>Determining the best visualization tools to use will vary based on the following:</a:t>
            </a:r>
          </a:p>
          <a:p>
            <a:pPr lvl="1"/>
            <a:r>
              <a:rPr lang="en-US" dirty="0"/>
              <a:t>Number of variables</a:t>
            </a:r>
          </a:p>
          <a:p>
            <a:pPr lvl="1"/>
            <a:r>
              <a:rPr lang="en-US" dirty="0"/>
              <a:t>Number of data points in each variable</a:t>
            </a:r>
          </a:p>
          <a:p>
            <a:pPr lvl="1"/>
            <a:r>
              <a:rPr lang="en-US" dirty="0"/>
              <a:t>Is the data representing a timeline</a:t>
            </a:r>
          </a:p>
          <a:p>
            <a:pPr lvl="1"/>
            <a:r>
              <a:rPr lang="en-US" dirty="0"/>
              <a:t>Items require comparisons</a:t>
            </a:r>
          </a:p>
          <a:p>
            <a:r>
              <a:rPr lang="en-US" dirty="0"/>
              <a:t>Popular charts include line, column, bar, pie, and scatter.</a:t>
            </a:r>
          </a:p>
          <a:p>
            <a:endParaRPr lang="en-US" dirty="0"/>
          </a:p>
          <a:p>
            <a:pPr lvl="1"/>
            <a:endParaRPr lang="en-US" dirty="0"/>
          </a:p>
        </p:txBody>
      </p:sp>
      <p:sp>
        <p:nvSpPr>
          <p:cNvPr id="8194" name="Rectangle 2"/>
          <p:cNvSpPr>
            <a:spLocks noGrp="1" noChangeArrowheads="1"/>
          </p:cNvSpPr>
          <p:nvPr>
            <p:ph type="title"/>
          </p:nvPr>
        </p:nvSpPr>
        <p:spPr>
          <a:xfrm>
            <a:off x="1" y="898644"/>
            <a:ext cx="9144000" cy="757551"/>
          </a:xfrm>
        </p:spPr>
        <p:txBody>
          <a:bodyPr/>
          <a:lstStyle/>
          <a:p>
            <a:r>
              <a:rPr lang="en-US" altLang="en-US" sz="1600" dirty="0"/>
              <a:t>Supporting Business with Big Data</a:t>
            </a:r>
            <a:r>
              <a:rPr lang="en-US" altLang="en-US" dirty="0"/>
              <a:t/>
            </a:r>
            <a:br>
              <a:rPr lang="en-US" altLang="en-US" dirty="0"/>
            </a:br>
            <a:r>
              <a:rPr lang="en-US" altLang="en-US" dirty="0" err="1"/>
              <a:t>Data</a:t>
            </a:r>
            <a:r>
              <a:rPr lang="en-US" altLang="en-US" dirty="0"/>
              <a:t> Visualization</a:t>
            </a:r>
          </a:p>
        </p:txBody>
      </p:sp>
      <p:pic>
        <p:nvPicPr>
          <p:cNvPr id="4" name="Picture 3" descr="Introduction to the Internet of Things - Mozilla Firefox">
            <a:extLst>
              <a:ext uri="{FF2B5EF4-FFF2-40B4-BE49-F238E27FC236}">
                <a16:creationId xmlns:a16="http://schemas.microsoft.com/office/drawing/2014/main" id="{C06A2AD2-2044-4CEF-A95D-4736C3C669B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98094" y="2022173"/>
            <a:ext cx="3912378" cy="2592887"/>
          </a:xfrm>
          <a:prstGeom prst="rect">
            <a:avLst/>
          </a:prstGeom>
        </p:spPr>
      </p:pic>
    </p:spTree>
    <p:extLst>
      <p:ext uri="{BB962C8B-B14F-4D97-AF65-F5344CB8AC3E}">
        <p14:creationId xmlns:p14="http://schemas.microsoft.com/office/powerpoint/2010/main" val="358170257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898644"/>
            <a:ext cx="9144000" cy="757551"/>
          </a:xfrm>
        </p:spPr>
        <p:txBody>
          <a:bodyPr/>
          <a:lstStyle/>
          <a:p>
            <a:r>
              <a:rPr lang="en-US" altLang="en-US" sz="1600" dirty="0"/>
              <a:t>Supporting Business with Big Data</a:t>
            </a:r>
            <a:r>
              <a:rPr lang="en-US" altLang="en-US" dirty="0"/>
              <a:t/>
            </a:r>
            <a:br>
              <a:rPr lang="en-US" altLang="en-US" dirty="0"/>
            </a:br>
            <a:r>
              <a:rPr lang="en-US" altLang="en-US" dirty="0"/>
              <a:t>Chart Types</a:t>
            </a:r>
          </a:p>
        </p:txBody>
      </p:sp>
      <p:pic>
        <p:nvPicPr>
          <p:cNvPr id="6" name="Content Placeholder 5" descr="Introduction to the Internet of Things - Mozilla Firefox">
            <a:extLst>
              <a:ext uri="{FF2B5EF4-FFF2-40B4-BE49-F238E27FC236}">
                <a16:creationId xmlns:a16="http://schemas.microsoft.com/office/drawing/2014/main" id="{498E2967-4680-4A2B-A35F-EF4642816C09}"/>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951978" y="1656195"/>
            <a:ext cx="7340252" cy="4255489"/>
          </a:xfrm>
        </p:spPr>
      </p:pic>
    </p:spTree>
    <p:extLst>
      <p:ext uri="{BB962C8B-B14F-4D97-AF65-F5344CB8AC3E}">
        <p14:creationId xmlns:p14="http://schemas.microsoft.com/office/powerpoint/2010/main" val="25403430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4559476" y="1759125"/>
            <a:ext cx="4584525" cy="4014591"/>
          </a:xfrm>
        </p:spPr>
        <p:txBody>
          <a:bodyPr/>
          <a:lstStyle/>
          <a:p>
            <a:r>
              <a:rPr lang="en-US" dirty="0"/>
              <a:t> Data analysis is the process of inspecting, cleaning, transforming, and modeling data to uncover useful information.</a:t>
            </a:r>
          </a:p>
          <a:p>
            <a:r>
              <a:rPr lang="en-US" dirty="0"/>
              <a:t>Having a strategy helps a business determine the type of analysis required and the best tool to do the analysis.</a:t>
            </a:r>
          </a:p>
          <a:p>
            <a:r>
              <a:rPr lang="en-US" dirty="0"/>
              <a:t>Tools and applications range from using an Excel spreadsheet or Google Analytics for small to medium data samples, to the applications dedicated to manipulating and analyzing really big datasets. </a:t>
            </a:r>
          </a:p>
          <a:p>
            <a:r>
              <a:rPr lang="en-US" dirty="0"/>
              <a:t>Examples include </a:t>
            </a:r>
            <a:r>
              <a:rPr lang="en-US" dirty="0" err="1"/>
              <a:t>Knime</a:t>
            </a:r>
            <a:r>
              <a:rPr lang="en-US" dirty="0"/>
              <a:t>, </a:t>
            </a:r>
            <a:r>
              <a:rPr lang="en-US" dirty="0" err="1"/>
              <a:t>OpenRefine</a:t>
            </a:r>
            <a:r>
              <a:rPr lang="en-US" dirty="0"/>
              <a:t>, Orange, and RapidMiner.</a:t>
            </a:r>
          </a:p>
          <a:p>
            <a:pPr lvl="1"/>
            <a:endParaRPr lang="en-US" dirty="0"/>
          </a:p>
        </p:txBody>
      </p:sp>
      <p:sp>
        <p:nvSpPr>
          <p:cNvPr id="8194" name="Rectangle 2"/>
          <p:cNvSpPr>
            <a:spLocks noGrp="1" noChangeArrowheads="1"/>
          </p:cNvSpPr>
          <p:nvPr>
            <p:ph type="title"/>
          </p:nvPr>
        </p:nvSpPr>
        <p:spPr>
          <a:xfrm>
            <a:off x="1" y="898644"/>
            <a:ext cx="9144000" cy="757551"/>
          </a:xfrm>
        </p:spPr>
        <p:txBody>
          <a:bodyPr/>
          <a:lstStyle/>
          <a:p>
            <a:r>
              <a:rPr lang="en-US" altLang="en-US" sz="1600" dirty="0"/>
              <a:t>Supporting Business with Big Data</a:t>
            </a:r>
            <a:r>
              <a:rPr lang="en-US" altLang="en-US" dirty="0"/>
              <a:t/>
            </a:r>
            <a:br>
              <a:rPr lang="en-US" altLang="en-US" dirty="0"/>
            </a:br>
            <a:r>
              <a:rPr lang="en-US" altLang="en-US" dirty="0"/>
              <a:t>Analyzing Big Data for Effective Use in Business</a:t>
            </a:r>
          </a:p>
        </p:txBody>
      </p:sp>
      <p:pic>
        <p:nvPicPr>
          <p:cNvPr id="3" name="Picture 2" descr="Introduction to the Internet of Things - Mozilla Firefox">
            <a:extLst>
              <a:ext uri="{FF2B5EF4-FFF2-40B4-BE49-F238E27FC236}">
                <a16:creationId xmlns:a16="http://schemas.microsoft.com/office/drawing/2014/main" id="{5B447090-A0F4-40C4-96E0-06E423A3500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1938" y="1903173"/>
            <a:ext cx="3758136" cy="2605414"/>
          </a:xfrm>
          <a:prstGeom prst="rect">
            <a:avLst/>
          </a:prstGeom>
        </p:spPr>
      </p:pic>
    </p:spTree>
    <p:extLst>
      <p:ext uri="{BB962C8B-B14F-4D97-AF65-F5344CB8AC3E}">
        <p14:creationId xmlns:p14="http://schemas.microsoft.com/office/powerpoint/2010/main" val="96263849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898644"/>
            <a:ext cx="9144000" cy="757551"/>
          </a:xfrm>
        </p:spPr>
        <p:txBody>
          <a:bodyPr/>
          <a:lstStyle/>
          <a:p>
            <a:r>
              <a:rPr lang="en-US" altLang="en-US" sz="1600" dirty="0"/>
              <a:t>Supporting Business with Big Data</a:t>
            </a:r>
            <a:r>
              <a:rPr lang="en-US" altLang="en-US" dirty="0"/>
              <a:t/>
            </a:r>
            <a:br>
              <a:rPr lang="en-US" altLang="en-US" dirty="0"/>
            </a:br>
            <a:r>
              <a:rPr lang="en-US" altLang="en-US" dirty="0"/>
              <a:t>Excel lab: Forecasting</a:t>
            </a:r>
          </a:p>
        </p:txBody>
      </p:sp>
      <p:pic>
        <p:nvPicPr>
          <p:cNvPr id="3" name="Picture 2"/>
          <p:cNvPicPr>
            <a:picLocks noChangeAspect="1"/>
          </p:cNvPicPr>
          <p:nvPr/>
        </p:nvPicPr>
        <p:blipFill>
          <a:blip r:embed="rId3"/>
          <a:stretch>
            <a:fillRect/>
          </a:stretch>
        </p:blipFill>
        <p:spPr>
          <a:xfrm>
            <a:off x="1374251" y="1656194"/>
            <a:ext cx="6084764" cy="3907572"/>
          </a:xfrm>
          <a:prstGeom prst="rect">
            <a:avLst/>
          </a:prstGeom>
          <a:ln>
            <a:solidFill>
              <a:schemeClr val="accent4">
                <a:lumMod val="50000"/>
              </a:schemeClr>
            </a:solidFill>
          </a:ln>
        </p:spPr>
      </p:pic>
    </p:spTree>
    <p:extLst>
      <p:ext uri="{BB962C8B-B14F-4D97-AF65-F5344CB8AC3E}">
        <p14:creationId xmlns:p14="http://schemas.microsoft.com/office/powerpoint/2010/main" val="2459926059"/>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943100" y="168275"/>
            <a:ext cx="6743700" cy="1201738"/>
          </a:xfrm>
        </p:spPr>
        <p:txBody>
          <a:bodyPr/>
          <a:lstStyle/>
          <a:p>
            <a:r>
              <a:rPr lang="en-US" altLang="en-US" smtClean="0">
                <a:solidFill>
                  <a:srgbClr val="FF0000"/>
                </a:solidFill>
              </a:rPr>
              <a:t>Ghi chú về bản quyền</a:t>
            </a:r>
          </a:p>
        </p:txBody>
      </p:sp>
      <p:sp>
        <p:nvSpPr>
          <p:cNvPr id="12291" name="Content Placeholder 2"/>
          <p:cNvSpPr>
            <a:spLocks noGrp="1"/>
          </p:cNvSpPr>
          <p:nvPr>
            <p:ph idx="1"/>
          </p:nvPr>
        </p:nvSpPr>
        <p:spPr>
          <a:xfrm>
            <a:off x="185738" y="1493838"/>
            <a:ext cx="8501062" cy="4862512"/>
          </a:xfrm>
        </p:spPr>
        <p:txBody>
          <a:bodyPr/>
          <a:lstStyle/>
          <a:p>
            <a:pPr algn="just"/>
            <a:r>
              <a:rPr lang="en-US" altLang="en-US" smtClean="0"/>
              <a:t>Toàn bộ nội dung bài giảng là của CISCO</a:t>
            </a:r>
            <a:r>
              <a:rPr lang="en-US" smtClean="0"/>
              <a:t>, sinh viên có quyền tải về, lưu trữ, in ấn, tham khảo cho mục đích học tập. Sinh viên không được phát hành lại hay thay đổi nội dung slide nếu chưa có sự đồng ý của chủ sở hữu.</a:t>
            </a:r>
          </a:p>
          <a:p>
            <a:pPr algn="just"/>
            <a:r>
              <a:rPr lang="en-US" altLang="en-US" smtClean="0"/>
              <a:t>Phần ghi chú ở cuối slide (nếu có) là do các thầy cô ghi chú lại trong quá trình giảng dạy.</a:t>
            </a:r>
          </a:p>
        </p:txBody>
      </p:sp>
      <p:sp>
        <p:nvSpPr>
          <p:cNvPr id="1229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0924A24C-D40B-46F8-84C7-E6F17ABCC236}" type="datetime1">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8/26/2020</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1229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FB647D9-B66C-49E2-8372-2104A2DAB964}"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7" name="Footer Placeholder 8"/>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Verdana" panose="020B0604030504040204" pitchFamily="34" charset="0"/>
                <a:ea typeface="MS PGothic" pitchFamily="34" charset="-128"/>
                <a:cs typeface="+mn-cs"/>
              </a:rPr>
              <a:t>502068 – IOT</a:t>
            </a:r>
            <a:r>
              <a:rPr kumimoji="0" lang="en-US" sz="1200" b="0" i="0" u="none" strike="noStrike" kern="1200" cap="none" spc="0" normalizeH="0" noProof="0" smtClean="0">
                <a:ln>
                  <a:noFill/>
                </a:ln>
                <a:solidFill>
                  <a:prstClr val="black">
                    <a:tint val="75000"/>
                  </a:prstClr>
                </a:solidFill>
                <a:effectLst/>
                <a:uLnTx/>
                <a:uFillTx/>
                <a:latin typeface="Verdana" panose="020B0604030504040204" pitchFamily="34" charset="0"/>
                <a:ea typeface="MS PGothic" pitchFamily="34" charset="-128"/>
                <a:cs typeface="+mn-cs"/>
              </a:rPr>
              <a:t> Cơ bản</a:t>
            </a:r>
          </a:p>
        </p:txBody>
      </p:sp>
    </p:spTree>
    <p:extLst>
      <p:ext uri="{BB962C8B-B14F-4D97-AF65-F5344CB8AC3E}">
        <p14:creationId xmlns:p14="http://schemas.microsoft.com/office/powerpoint/2010/main" val="2131637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72660"/>
            <a:ext cx="7598042" cy="1802391"/>
          </a:xfrm>
        </p:spPr>
        <p:txBody>
          <a:bodyPr/>
          <a:lstStyle/>
          <a:p>
            <a:r>
              <a:rPr lang="en-US" dirty="0"/>
              <a:t>3.2 Chapter Summary</a:t>
            </a:r>
          </a:p>
        </p:txBody>
      </p:sp>
    </p:spTree>
    <p:extLst>
      <p:ext uri="{BB962C8B-B14F-4D97-AF65-F5344CB8AC3E}">
        <p14:creationId xmlns:p14="http://schemas.microsoft.com/office/powerpoint/2010/main" val="382932208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Chapter Summary</a:t>
            </a:r>
            <a:br>
              <a:rPr lang="en-US" altLang="en-US" sz="1600" dirty="0"/>
            </a:br>
            <a:r>
              <a:rPr lang="en-CA" altLang="en-US" dirty="0"/>
              <a:t>Summary</a:t>
            </a:r>
            <a:endParaRPr lang="en-CA" altLang="en-US" sz="1800" dirty="0">
              <a:solidFill>
                <a:srgbClr val="FF0000"/>
              </a:solidFill>
            </a:endParaRPr>
          </a:p>
        </p:txBody>
      </p:sp>
      <p:sp>
        <p:nvSpPr>
          <p:cNvPr id="3" name="Content Placeholder 2"/>
          <p:cNvSpPr>
            <a:spLocks noGrp="1"/>
          </p:cNvSpPr>
          <p:nvPr>
            <p:ph idx="1"/>
          </p:nvPr>
        </p:nvSpPr>
        <p:spPr>
          <a:xfrm>
            <a:off x="124213" y="1601531"/>
            <a:ext cx="8895574" cy="4155319"/>
          </a:xfrm>
        </p:spPr>
        <p:txBody>
          <a:bodyPr/>
          <a:lstStyle/>
          <a:p>
            <a:r>
              <a:rPr lang="en-US" sz="1600" dirty="0"/>
              <a:t>Three characteristics of Big Data:</a:t>
            </a:r>
          </a:p>
          <a:p>
            <a:pPr lvl="1"/>
            <a:r>
              <a:rPr lang="en-US" sz="1500" dirty="0"/>
              <a:t>large amount of data that increasingly requires more storage space (volume)</a:t>
            </a:r>
          </a:p>
          <a:p>
            <a:pPr lvl="1"/>
            <a:r>
              <a:rPr lang="en-US" sz="1500" dirty="0"/>
              <a:t>growing exponentially fast (velocity)</a:t>
            </a:r>
          </a:p>
          <a:p>
            <a:pPr lvl="1"/>
            <a:r>
              <a:rPr lang="en-US" sz="1500" dirty="0"/>
              <a:t>generated in different formats (variety)</a:t>
            </a:r>
          </a:p>
          <a:p>
            <a:r>
              <a:rPr lang="en-US" sz="1600" dirty="0"/>
              <a:t>Fog computing utilizes end-user clients or “edge” devices to do pre-processing and storage.</a:t>
            </a:r>
          </a:p>
          <a:p>
            <a:pPr lvl="1"/>
            <a:r>
              <a:rPr lang="en-US" sz="1500" dirty="0"/>
              <a:t>Designed to keep the data closer to the source for pre-processing. </a:t>
            </a:r>
          </a:p>
          <a:p>
            <a:r>
              <a:rPr lang="en-US" sz="1600" dirty="0"/>
              <a:t>The cloud is a collection of data centers or groups of connected servers giving anywhere, anytime access to software, storage, and services using a browser interface.</a:t>
            </a:r>
          </a:p>
          <a:p>
            <a:pPr lvl="1"/>
            <a:r>
              <a:rPr lang="en-US" sz="1500" dirty="0"/>
              <a:t>Provide increased data storage and reduce the need for onsite IT equipment, maintenance, and management. </a:t>
            </a:r>
          </a:p>
          <a:p>
            <a:r>
              <a:rPr lang="en-US" sz="1600" dirty="0"/>
              <a:t>Distributed data processing takes large volumes of data from a source and breaks it into smaller pieces and  distributes to many locations to be processed.</a:t>
            </a:r>
          </a:p>
          <a:p>
            <a:pPr lvl="1"/>
            <a:r>
              <a:rPr lang="en-US" sz="1500" dirty="0"/>
              <a:t>Each computer in the distributed architecture analyzes its part of the Big Data picture.</a:t>
            </a:r>
          </a:p>
          <a:p>
            <a:pPr lvl="1"/>
            <a:endParaRPr lang="en-US" sz="1500" dirty="0"/>
          </a:p>
        </p:txBody>
      </p:sp>
    </p:spTree>
    <p:extLst>
      <p:ext uri="{BB962C8B-B14F-4D97-AF65-F5344CB8AC3E}">
        <p14:creationId xmlns:p14="http://schemas.microsoft.com/office/powerpoint/2010/main" val="1048245773"/>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Chapter Summary</a:t>
            </a:r>
            <a:br>
              <a:rPr lang="en-US" altLang="en-US" sz="1600" dirty="0"/>
            </a:br>
            <a:r>
              <a:rPr lang="en-CA" altLang="en-US" dirty="0"/>
              <a:t>Summary (Cont.)</a:t>
            </a:r>
            <a:endParaRPr lang="en-CA" altLang="en-US" sz="1800" dirty="0">
              <a:solidFill>
                <a:srgbClr val="FF0000"/>
              </a:solidFill>
            </a:endParaRPr>
          </a:p>
        </p:txBody>
      </p:sp>
      <p:sp>
        <p:nvSpPr>
          <p:cNvPr id="3" name="Content Placeholder 2"/>
          <p:cNvSpPr>
            <a:spLocks noGrp="1"/>
          </p:cNvSpPr>
          <p:nvPr>
            <p:ph idx="1"/>
          </p:nvPr>
        </p:nvSpPr>
        <p:spPr>
          <a:xfrm>
            <a:off x="124213" y="1601531"/>
            <a:ext cx="8895574" cy="4155319"/>
          </a:xfrm>
        </p:spPr>
        <p:txBody>
          <a:bodyPr/>
          <a:lstStyle/>
          <a:p>
            <a:r>
              <a:rPr lang="en-US" sz="1600" dirty="0"/>
              <a:t>Businesses gain value by collecting and analyzing data to understand the impact of their products and services, adjust their methods and goals, and provide their customers with better products faster. </a:t>
            </a:r>
          </a:p>
          <a:p>
            <a:r>
              <a:rPr lang="en-US" dirty="0"/>
              <a:t>Structured data is created by applications that use “fixed” format input such as spreadsheets or medical forms.</a:t>
            </a:r>
          </a:p>
          <a:p>
            <a:r>
              <a:rPr lang="en-US" dirty="0"/>
              <a:t>Unstructured data is generated in a “freeform” style such as audio, video, web pages, and tweets.</a:t>
            </a:r>
          </a:p>
          <a:p>
            <a:r>
              <a:rPr lang="en-US" dirty="0"/>
              <a:t>Both forms of data need to be manipulated into a common format to be analyzed.</a:t>
            </a:r>
          </a:p>
          <a:p>
            <a:r>
              <a:rPr lang="en-US" dirty="0"/>
              <a:t>Data mining is the process of turning raw data into meaningful information by discovering patterns and relationships in large data sets. </a:t>
            </a:r>
          </a:p>
          <a:p>
            <a:r>
              <a:rPr lang="en-US" dirty="0"/>
              <a:t>Data visualization is the process of taking the analyzed data and using charts such as line, column, bar, pie, or scatter to present meaningful information.</a:t>
            </a:r>
          </a:p>
        </p:txBody>
      </p:sp>
    </p:spTree>
    <p:extLst>
      <p:ext uri="{BB962C8B-B14F-4D97-AF65-F5344CB8AC3E}">
        <p14:creationId xmlns:p14="http://schemas.microsoft.com/office/powerpoint/2010/main" val="2358038837"/>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64858"/>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Chapter 4: Everything Can be Automated</a:t>
            </a:r>
            <a:endParaRPr lang="en-GB" dirty="0"/>
          </a:p>
        </p:txBody>
      </p:sp>
      <p:sp>
        <p:nvSpPr>
          <p:cNvPr id="7" name="Subtitle 6"/>
          <p:cNvSpPr>
            <a:spLocks noGrp="1"/>
          </p:cNvSpPr>
          <p:nvPr>
            <p:ph type="subTitle" idx="1"/>
          </p:nvPr>
        </p:nvSpPr>
        <p:spPr>
          <a:xfrm>
            <a:off x="469497" y="4666776"/>
            <a:ext cx="2996515" cy="902174"/>
          </a:xfrm>
        </p:spPr>
        <p:txBody>
          <a:bodyPr/>
          <a:lstStyle/>
          <a:p>
            <a:endParaRPr lang="en-US" dirty="0"/>
          </a:p>
          <a:p>
            <a:r>
              <a:rPr lang="en-US" dirty="0"/>
              <a:t>Introduction to the Internet of Things v2.0</a:t>
            </a:r>
          </a:p>
          <a:p>
            <a:endParaRPr lang="en-US" dirty="0"/>
          </a:p>
        </p:txBody>
      </p:sp>
    </p:spTree>
    <p:extLst>
      <p:ext uri="{BB962C8B-B14F-4D97-AF65-F5344CB8AC3E}">
        <p14:creationId xmlns:p14="http://schemas.microsoft.com/office/powerpoint/2010/main" val="1929797834"/>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sz="1800" dirty="0"/>
              <a:t>4.1 What Can be Automated?</a:t>
            </a:r>
          </a:p>
          <a:p>
            <a:pPr lvl="1"/>
            <a:r>
              <a:rPr lang="en-US" sz="1800" dirty="0"/>
              <a:t>Explain how digitization allows business processes to embrace automation.</a:t>
            </a:r>
          </a:p>
          <a:p>
            <a:pPr marL="685006" lvl="4" indent="-214313">
              <a:buFont typeface="Arial" panose="020B0604020202020204" pitchFamily="34" charset="0"/>
              <a:buChar char="•"/>
            </a:pPr>
            <a:r>
              <a:rPr lang="en-US" sz="1600" dirty="0">
                <a:solidFill>
                  <a:srgbClr val="000000"/>
                </a:solidFill>
              </a:rPr>
              <a:t>Describe automation</a:t>
            </a:r>
          </a:p>
          <a:p>
            <a:pPr marL="685006" lvl="4" indent="-214313">
              <a:buFont typeface="Arial" panose="020B0604020202020204" pitchFamily="34" charset="0"/>
              <a:buChar char="•"/>
            </a:pPr>
            <a:r>
              <a:rPr lang="en-US" sz="1600" dirty="0">
                <a:solidFill>
                  <a:srgbClr val="000000"/>
                </a:solidFill>
              </a:rPr>
              <a:t>Explain how artificial intelligence and machine learning impact automation.</a:t>
            </a:r>
          </a:p>
          <a:p>
            <a:pPr marL="685006" lvl="4" indent="-214313">
              <a:buFont typeface="Arial" panose="020B0604020202020204" pitchFamily="34" charset="0"/>
              <a:buChar char="•"/>
            </a:pPr>
            <a:r>
              <a:rPr lang="en-US" sz="1600" dirty="0">
                <a:solidFill>
                  <a:srgbClr val="000000"/>
                </a:solidFill>
              </a:rPr>
              <a:t>Explain how intent-based networking adapts to changing business needs.</a:t>
            </a:r>
          </a:p>
          <a:p>
            <a:pPr marL="685006" lvl="4" indent="-214313">
              <a:buFont typeface="Arial" panose="020B0604020202020204" pitchFamily="34" charset="0"/>
              <a:buChar char="•"/>
            </a:pPr>
            <a:endParaRPr lang="en-US" sz="1600" dirty="0">
              <a:solidFill>
                <a:srgbClr val="000000"/>
              </a:solidFill>
            </a:endParaRPr>
          </a:p>
        </p:txBody>
      </p:sp>
      <p:sp>
        <p:nvSpPr>
          <p:cNvPr id="4098" name="Rectangle 33"/>
          <p:cNvSpPr>
            <a:spLocks noGrp="1" noChangeArrowheads="1"/>
          </p:cNvSpPr>
          <p:nvPr>
            <p:ph type="title"/>
          </p:nvPr>
        </p:nvSpPr>
        <p:spPr/>
        <p:txBody>
          <a:bodyPr/>
          <a:lstStyle/>
          <a:p>
            <a:pPr eaLnBrk="1" hangingPunct="1"/>
            <a:r>
              <a:rPr lang="en-US" dirty="0"/>
              <a:t>Chapter 4 - Sections &amp; Objectives</a:t>
            </a:r>
          </a:p>
        </p:txBody>
      </p:sp>
    </p:spTree>
    <p:extLst>
      <p:ext uri="{BB962C8B-B14F-4D97-AF65-F5344CB8AC3E}">
        <p14:creationId xmlns:p14="http://schemas.microsoft.com/office/powerpoint/2010/main" val="264109448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72660"/>
            <a:ext cx="8270375" cy="1815265"/>
          </a:xfrm>
        </p:spPr>
        <p:txBody>
          <a:bodyPr/>
          <a:lstStyle/>
          <a:p>
            <a:r>
              <a:rPr lang="en-US" dirty="0"/>
              <a:t>4.1 What Can Be Automated?</a:t>
            </a:r>
          </a:p>
        </p:txBody>
      </p:sp>
    </p:spTree>
    <p:extLst>
      <p:ext uri="{BB962C8B-B14F-4D97-AF65-F5344CB8AC3E}">
        <p14:creationId xmlns:p14="http://schemas.microsoft.com/office/powerpoint/2010/main" val="80273606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4797470" y="1583761"/>
            <a:ext cx="4052169" cy="5726233"/>
          </a:xfrm>
        </p:spPr>
        <p:txBody>
          <a:bodyPr/>
          <a:lstStyle/>
          <a:p>
            <a:r>
              <a:rPr lang="en-US" dirty="0"/>
              <a:t>Automation is any process that is self-driven, </a:t>
            </a:r>
            <a:r>
              <a:rPr lang="en-US" dirty="0" err="1"/>
              <a:t>reduces,and</a:t>
            </a:r>
            <a:r>
              <a:rPr lang="en-US" dirty="0"/>
              <a:t> eventually eliminates, the need for human intervention. </a:t>
            </a:r>
          </a:p>
          <a:p>
            <a:r>
              <a:rPr lang="en-US" dirty="0"/>
              <a:t>The IoT opens up a new world in which tasks previously requiring human intervention can become automated.</a:t>
            </a:r>
          </a:p>
          <a:p>
            <a:r>
              <a:rPr lang="en-US" dirty="0"/>
              <a:t>Automation </a:t>
            </a:r>
          </a:p>
          <a:p>
            <a:pPr lvl="1"/>
            <a:r>
              <a:rPr lang="en-US" dirty="0"/>
              <a:t> Robots are used in dangerous conditions such as mining, firefighting, and cleaning up industrial accidents</a:t>
            </a:r>
          </a:p>
          <a:p>
            <a:pPr lvl="1"/>
            <a:r>
              <a:rPr lang="en-US" dirty="0"/>
              <a:t>used in automated assembly lines.</a:t>
            </a:r>
          </a:p>
          <a:p>
            <a:pPr lvl="1"/>
            <a:r>
              <a:rPr lang="en-US" dirty="0"/>
              <a:t>self-serve checkouts at stores</a:t>
            </a:r>
          </a:p>
          <a:p>
            <a:pPr lvl="1"/>
            <a:r>
              <a:rPr lang="en-US" dirty="0"/>
              <a:t> automatic building environmental controls</a:t>
            </a:r>
          </a:p>
          <a:p>
            <a:pPr lvl="1"/>
            <a:r>
              <a:rPr lang="en-US" dirty="0"/>
              <a:t>autonomous cars and planes.</a:t>
            </a:r>
          </a:p>
        </p:txBody>
      </p:sp>
      <p:sp>
        <p:nvSpPr>
          <p:cNvPr id="8194" name="Rectangle 2"/>
          <p:cNvSpPr>
            <a:spLocks noGrp="1" noChangeArrowheads="1"/>
          </p:cNvSpPr>
          <p:nvPr>
            <p:ph type="title"/>
          </p:nvPr>
        </p:nvSpPr>
        <p:spPr/>
        <p:txBody>
          <a:bodyPr/>
          <a:lstStyle/>
          <a:p>
            <a:r>
              <a:rPr lang="en-US" altLang="en-US" sz="1600" dirty="0"/>
              <a:t>Automation</a:t>
            </a:r>
            <a:r>
              <a:rPr lang="en-US" altLang="en-US" dirty="0"/>
              <a:t/>
            </a:r>
            <a:br>
              <a:rPr lang="en-US" altLang="en-US" dirty="0"/>
            </a:br>
            <a:r>
              <a:rPr lang="en-US" altLang="en-US" dirty="0"/>
              <a:t>What is Automation?</a:t>
            </a:r>
          </a:p>
        </p:txBody>
      </p:sp>
      <p:pic>
        <p:nvPicPr>
          <p:cNvPr id="4" name="Picture 3" descr="Introduction to the Internet of Things - Mozilla Firefox">
            <a:extLst>
              <a:ext uri="{FF2B5EF4-FFF2-40B4-BE49-F238E27FC236}">
                <a16:creationId xmlns:a16="http://schemas.microsoft.com/office/drawing/2014/main" id="{5DF45A46-4436-437A-B1AD-52BB6AE8F18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2252" y="2059748"/>
            <a:ext cx="4208355" cy="2329842"/>
          </a:xfrm>
          <a:prstGeom prst="rect">
            <a:avLst/>
          </a:prstGeom>
        </p:spPr>
      </p:pic>
    </p:spTree>
    <p:extLst>
      <p:ext uri="{BB962C8B-B14F-4D97-AF65-F5344CB8AC3E}">
        <p14:creationId xmlns:p14="http://schemas.microsoft.com/office/powerpoint/2010/main" val="68804009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87892" y="1656195"/>
            <a:ext cx="4052169" cy="5726233"/>
          </a:xfrm>
        </p:spPr>
        <p:txBody>
          <a:bodyPr/>
          <a:lstStyle/>
          <a:p>
            <a:r>
              <a:rPr lang="en-US" dirty="0"/>
              <a:t>Smart Home Automation</a:t>
            </a:r>
          </a:p>
          <a:p>
            <a:r>
              <a:rPr lang="en-US" dirty="0"/>
              <a:t>Smart Buildings</a:t>
            </a:r>
          </a:p>
          <a:p>
            <a:r>
              <a:rPr lang="en-US" dirty="0"/>
              <a:t>Industrial IoT and Smart Factories</a:t>
            </a:r>
          </a:p>
          <a:p>
            <a:r>
              <a:rPr lang="en-US" dirty="0"/>
              <a:t>Smart Cities</a:t>
            </a:r>
          </a:p>
          <a:p>
            <a:r>
              <a:rPr lang="en-US" dirty="0"/>
              <a:t>Smart Grid</a:t>
            </a:r>
          </a:p>
          <a:p>
            <a:r>
              <a:rPr lang="en-US" dirty="0"/>
              <a:t>Smart Cars</a:t>
            </a:r>
          </a:p>
          <a:p>
            <a:r>
              <a:rPr lang="en-US" dirty="0"/>
              <a:t>Stores and Services</a:t>
            </a:r>
          </a:p>
          <a:p>
            <a:r>
              <a:rPr lang="en-US" dirty="0"/>
              <a:t>Medical Diagnosis and Surgery</a:t>
            </a:r>
          </a:p>
          <a:p>
            <a:r>
              <a:rPr lang="en-US" dirty="0"/>
              <a:t>Aircraft Auto-Pilot</a:t>
            </a:r>
          </a:p>
          <a:p>
            <a:endParaRPr lang="en-US" dirty="0"/>
          </a:p>
          <a:p>
            <a:endParaRPr lang="en-US" dirty="0"/>
          </a:p>
        </p:txBody>
      </p:sp>
      <p:sp>
        <p:nvSpPr>
          <p:cNvPr id="8194" name="Rectangle 2"/>
          <p:cNvSpPr>
            <a:spLocks noGrp="1" noChangeArrowheads="1"/>
          </p:cNvSpPr>
          <p:nvPr>
            <p:ph type="title"/>
          </p:nvPr>
        </p:nvSpPr>
        <p:spPr/>
        <p:txBody>
          <a:bodyPr/>
          <a:lstStyle/>
          <a:p>
            <a:r>
              <a:rPr lang="en-US" altLang="en-US" sz="1600" dirty="0"/>
              <a:t>Automation</a:t>
            </a:r>
            <a:r>
              <a:rPr lang="en-US" altLang="en-US" dirty="0"/>
              <a:t/>
            </a:r>
            <a:br>
              <a:rPr lang="en-US" altLang="en-US" dirty="0"/>
            </a:br>
            <a:r>
              <a:rPr lang="en-US" altLang="en-US" dirty="0"/>
              <a:t>How is Automation being Used?</a:t>
            </a:r>
          </a:p>
        </p:txBody>
      </p:sp>
      <p:pic>
        <p:nvPicPr>
          <p:cNvPr id="3" name="Picture 2" descr="Introduction to the Internet of Things - Mozilla Firefox">
            <a:extLst>
              <a:ext uri="{FF2B5EF4-FFF2-40B4-BE49-F238E27FC236}">
                <a16:creationId xmlns:a16="http://schemas.microsoft.com/office/drawing/2014/main" id="{10F639F9-D7BD-465B-A2CF-D2FB6EC3254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63012" y="3395712"/>
            <a:ext cx="2398734" cy="1590805"/>
          </a:xfrm>
          <a:prstGeom prst="rect">
            <a:avLst/>
          </a:prstGeom>
        </p:spPr>
      </p:pic>
      <p:pic>
        <p:nvPicPr>
          <p:cNvPr id="8" name="Picture 7" descr="Introduction to the Internet of Things - Mozilla Firefox">
            <a:extLst>
              <a:ext uri="{FF2B5EF4-FFF2-40B4-BE49-F238E27FC236}">
                <a16:creationId xmlns:a16="http://schemas.microsoft.com/office/drawing/2014/main" id="{8C13C4C4-54E3-4ADC-90A1-1BD772BCDE1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958223" y="3429000"/>
            <a:ext cx="2091847" cy="1323436"/>
          </a:xfrm>
          <a:prstGeom prst="rect">
            <a:avLst/>
          </a:prstGeom>
        </p:spPr>
      </p:pic>
      <p:pic>
        <p:nvPicPr>
          <p:cNvPr id="10" name="Picture 9" descr="Introduction to the Internet of Things - Mozilla Firefox">
            <a:extLst>
              <a:ext uri="{FF2B5EF4-FFF2-40B4-BE49-F238E27FC236}">
                <a16:creationId xmlns:a16="http://schemas.microsoft.com/office/drawing/2014/main" id="{4B8C25E9-4359-41D8-9DB7-DEA778A920D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32962" y="1693500"/>
            <a:ext cx="4866362" cy="1590805"/>
          </a:xfrm>
          <a:prstGeom prst="rect">
            <a:avLst/>
          </a:prstGeom>
        </p:spPr>
      </p:pic>
    </p:spTree>
    <p:extLst>
      <p:ext uri="{BB962C8B-B14F-4D97-AF65-F5344CB8AC3E}">
        <p14:creationId xmlns:p14="http://schemas.microsoft.com/office/powerpoint/2010/main" val="274644388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Automation</a:t>
            </a:r>
            <a:r>
              <a:rPr lang="en-US" altLang="en-US" dirty="0"/>
              <a:t/>
            </a:r>
            <a:br>
              <a:rPr lang="en-US" altLang="en-US" dirty="0"/>
            </a:br>
            <a:r>
              <a:rPr lang="en-US" altLang="en-US" dirty="0"/>
              <a:t>Lab – Automating Everyday Events</a:t>
            </a:r>
          </a:p>
        </p:txBody>
      </p:sp>
      <p:pic>
        <p:nvPicPr>
          <p:cNvPr id="6" name="Content Placeholder 5" descr="4.1.1.3 Lab - Automating Everyday Events.pdf - Mozilla Firefox">
            <a:extLst>
              <a:ext uri="{FF2B5EF4-FFF2-40B4-BE49-F238E27FC236}">
                <a16:creationId xmlns:a16="http://schemas.microsoft.com/office/drawing/2014/main" id="{83001DF2-D04D-4721-AB6F-1D27A6549AD0}"/>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668043" y="1715282"/>
            <a:ext cx="3244242" cy="3898990"/>
          </a:xfrm>
          <a:ln>
            <a:solidFill>
              <a:srgbClr val="000000"/>
            </a:solidFill>
          </a:ln>
        </p:spPr>
      </p:pic>
    </p:spTree>
    <p:extLst>
      <p:ext uri="{BB962C8B-B14F-4D97-AF65-F5344CB8AC3E}">
        <p14:creationId xmlns:p14="http://schemas.microsoft.com/office/powerpoint/2010/main" val="228037172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Chapter 3: Everything Generates Data</a:t>
            </a:r>
            <a:endParaRPr lang="en-GB" dirty="0"/>
          </a:p>
        </p:txBody>
      </p:sp>
      <p:sp>
        <p:nvSpPr>
          <p:cNvPr id="7" name="Subtitle 6"/>
          <p:cNvSpPr>
            <a:spLocks noGrp="1"/>
          </p:cNvSpPr>
          <p:nvPr>
            <p:ph type="subTitle" idx="1"/>
          </p:nvPr>
        </p:nvSpPr>
        <p:spPr>
          <a:xfrm>
            <a:off x="469497" y="4666776"/>
            <a:ext cx="2996515" cy="902174"/>
          </a:xfrm>
        </p:spPr>
        <p:txBody>
          <a:bodyPr/>
          <a:lstStyle/>
          <a:p>
            <a:endParaRPr lang="en-US" dirty="0"/>
          </a:p>
          <a:p>
            <a:r>
              <a:rPr lang="en-US" dirty="0"/>
              <a:t>Introduction to the Internet of Things v2.0</a:t>
            </a:r>
          </a:p>
          <a:p>
            <a:endParaRPr lang="en-US" dirty="0"/>
          </a:p>
        </p:txBody>
      </p:sp>
    </p:spTree>
    <p:extLst>
      <p:ext uri="{BB962C8B-B14F-4D97-AF65-F5344CB8AC3E}">
        <p14:creationId xmlns:p14="http://schemas.microsoft.com/office/powerpoint/2010/main" val="2432783454"/>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87892" y="1656195"/>
            <a:ext cx="4052169" cy="5726233"/>
          </a:xfrm>
        </p:spPr>
        <p:txBody>
          <a:bodyPr/>
          <a:lstStyle/>
          <a:p>
            <a:r>
              <a:rPr lang="en-US" sz="1600" dirty="0"/>
              <a:t>Many devices now incorporate smart technology to alter their behavior under certain circumstances. </a:t>
            </a:r>
          </a:p>
          <a:p>
            <a:pPr lvl="1"/>
            <a:r>
              <a:rPr lang="en-US" sz="1600" dirty="0"/>
              <a:t>can be as simple as a smart appliance lowering its power consumption during periods of peak demand or as complicated as a self-driving car.</a:t>
            </a:r>
          </a:p>
          <a:p>
            <a:r>
              <a:rPr lang="en-US" sz="1600" dirty="0"/>
              <a:t>Whenever a decision or course of action is taken by a device based on an outside piece of information, then that device is referred to as a smart device. </a:t>
            </a:r>
          </a:p>
          <a:p>
            <a:pPr marL="0" indent="0">
              <a:buNone/>
            </a:pPr>
            <a:endParaRPr lang="en-US" dirty="0"/>
          </a:p>
        </p:txBody>
      </p:sp>
      <p:sp>
        <p:nvSpPr>
          <p:cNvPr id="8194" name="Rectangle 2"/>
          <p:cNvSpPr>
            <a:spLocks noGrp="1" noChangeArrowheads="1"/>
          </p:cNvSpPr>
          <p:nvPr>
            <p:ph type="title"/>
          </p:nvPr>
        </p:nvSpPr>
        <p:spPr/>
        <p:txBody>
          <a:bodyPr/>
          <a:lstStyle/>
          <a:p>
            <a:r>
              <a:rPr lang="en-US" altLang="en-US" sz="1600" dirty="0"/>
              <a:t>Automation</a:t>
            </a:r>
            <a:r>
              <a:rPr lang="en-US" altLang="en-US" dirty="0"/>
              <a:t/>
            </a:r>
            <a:br>
              <a:rPr lang="en-US" altLang="en-US" dirty="0"/>
            </a:br>
            <a:r>
              <a:rPr lang="en-US" altLang="en-US" dirty="0"/>
              <a:t>When Things Start to Think</a:t>
            </a:r>
          </a:p>
        </p:txBody>
      </p:sp>
      <p:pic>
        <p:nvPicPr>
          <p:cNvPr id="4" name="Picture 3" descr="Introduction to the Internet of Things - Mozilla Firefox">
            <a:extLst>
              <a:ext uri="{FF2B5EF4-FFF2-40B4-BE49-F238E27FC236}">
                <a16:creationId xmlns:a16="http://schemas.microsoft.com/office/drawing/2014/main" id="{8BC3D1D5-D20E-4B4E-AFF3-5222178AD67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27950" y="1809229"/>
            <a:ext cx="4427950" cy="2987457"/>
          </a:xfrm>
          <a:prstGeom prst="rect">
            <a:avLst/>
          </a:prstGeom>
        </p:spPr>
      </p:pic>
    </p:spTree>
    <p:extLst>
      <p:ext uri="{BB962C8B-B14F-4D97-AF65-F5344CB8AC3E}">
        <p14:creationId xmlns:p14="http://schemas.microsoft.com/office/powerpoint/2010/main" val="353861037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Automation</a:t>
            </a:r>
            <a:r>
              <a:rPr lang="en-US" altLang="en-US" dirty="0"/>
              <a:t/>
            </a:r>
            <a:br>
              <a:rPr lang="en-US" altLang="en-US" dirty="0"/>
            </a:br>
            <a:r>
              <a:rPr lang="en-US" altLang="en-US" dirty="0"/>
              <a:t>Packet Tracer– Explore the Smart Home</a:t>
            </a:r>
          </a:p>
        </p:txBody>
      </p:sp>
      <p:pic>
        <p:nvPicPr>
          <p:cNvPr id="5" name="Content Placeholder 4" descr="4.1.1.6 Packet Tracer - Explore the Smart Home.pdf - Mozilla Firefox">
            <a:extLst>
              <a:ext uri="{FF2B5EF4-FFF2-40B4-BE49-F238E27FC236}">
                <a16:creationId xmlns:a16="http://schemas.microsoft.com/office/drawing/2014/main" id="{8C7405EA-F128-4AA5-B958-EDCA45C8FBB1}"/>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767073" y="1752862"/>
            <a:ext cx="2982375" cy="3845491"/>
          </a:xfrm>
          <a:ln>
            <a:solidFill>
              <a:srgbClr val="000000"/>
            </a:solidFill>
          </a:ln>
        </p:spPr>
      </p:pic>
    </p:spTree>
    <p:extLst>
      <p:ext uri="{BB962C8B-B14F-4D97-AF65-F5344CB8AC3E}">
        <p14:creationId xmlns:p14="http://schemas.microsoft.com/office/powerpoint/2010/main" val="289313728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4628369" y="1656195"/>
            <a:ext cx="4052169" cy="5726233"/>
          </a:xfrm>
        </p:spPr>
        <p:txBody>
          <a:bodyPr/>
          <a:lstStyle/>
          <a:p>
            <a:r>
              <a:rPr lang="en-US" b="1" dirty="0"/>
              <a:t>Artificial Intelligence (AI) </a:t>
            </a:r>
            <a:r>
              <a:rPr lang="en-US" dirty="0"/>
              <a:t>is the intelligence demonstrated by machines.</a:t>
            </a:r>
          </a:p>
          <a:p>
            <a:pPr lvl="1"/>
            <a:r>
              <a:rPr lang="en-US" dirty="0"/>
              <a:t>AI uses intelligent agents that can perceive their environment and make decisions.</a:t>
            </a:r>
          </a:p>
          <a:p>
            <a:pPr lvl="1"/>
            <a:r>
              <a:rPr lang="en-US" dirty="0"/>
              <a:t>AI refers to systems that mimic cognitive functions normally associated with human minds such as learning and problem solving.</a:t>
            </a:r>
          </a:p>
          <a:p>
            <a:r>
              <a:rPr lang="en-US" b="1" dirty="0"/>
              <a:t>Machine Learning (ML) </a:t>
            </a:r>
            <a:r>
              <a:rPr lang="en-US" dirty="0"/>
              <a:t>is a subset of AI that uses statistical techniques to give computers the ability to “learn” from their environment.</a:t>
            </a:r>
          </a:p>
          <a:p>
            <a:pPr lvl="1"/>
            <a:r>
              <a:rPr lang="en-US" dirty="0"/>
              <a:t>This enables computers to improve on a particular task without being specifically programmed for that task.</a:t>
            </a:r>
          </a:p>
        </p:txBody>
      </p:sp>
      <p:sp>
        <p:nvSpPr>
          <p:cNvPr id="8194" name="Rectangle 2"/>
          <p:cNvSpPr>
            <a:spLocks noGrp="1" noChangeArrowheads="1"/>
          </p:cNvSpPr>
          <p:nvPr>
            <p:ph type="title"/>
          </p:nvPr>
        </p:nvSpPr>
        <p:spPr/>
        <p:txBody>
          <a:bodyPr/>
          <a:lstStyle/>
          <a:p>
            <a:r>
              <a:rPr lang="en-US" altLang="en-US" sz="1600" dirty="0"/>
              <a:t>Artificial Intelligence (AI) and Machine Learning (ML)</a:t>
            </a:r>
            <a:r>
              <a:rPr lang="en-US" altLang="en-US" dirty="0"/>
              <a:t/>
            </a:r>
            <a:br>
              <a:rPr lang="en-US" altLang="en-US" dirty="0"/>
            </a:br>
            <a:r>
              <a:rPr lang="en-US" altLang="en-US" dirty="0"/>
              <a:t>What Is Artificial Intelligence and Machine Learning?</a:t>
            </a:r>
          </a:p>
        </p:txBody>
      </p:sp>
      <p:pic>
        <p:nvPicPr>
          <p:cNvPr id="6" name="Picture 5" descr="Introduction to the Internet of Things - Mozilla Firefox">
            <a:extLst>
              <a:ext uri="{FF2B5EF4-FFF2-40B4-BE49-F238E27FC236}">
                <a16:creationId xmlns:a16="http://schemas.microsoft.com/office/drawing/2014/main" id="{28EC993A-CB2B-4668-906D-2F7A066BFA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5468" y="1921963"/>
            <a:ext cx="4171167" cy="2649255"/>
          </a:xfrm>
          <a:prstGeom prst="rect">
            <a:avLst/>
          </a:prstGeom>
        </p:spPr>
      </p:pic>
    </p:spTree>
    <p:extLst>
      <p:ext uri="{BB962C8B-B14F-4D97-AF65-F5344CB8AC3E}">
        <p14:creationId xmlns:p14="http://schemas.microsoft.com/office/powerpoint/2010/main" val="112143101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12944" y="1718825"/>
            <a:ext cx="4052169" cy="5726233"/>
          </a:xfrm>
        </p:spPr>
        <p:txBody>
          <a:bodyPr/>
          <a:lstStyle/>
          <a:p>
            <a:r>
              <a:rPr lang="en-US" dirty="0"/>
              <a:t>Common uses of ML technology include:</a:t>
            </a:r>
          </a:p>
          <a:p>
            <a:pPr lvl="1"/>
            <a:r>
              <a:rPr lang="en-US" b="1" dirty="0"/>
              <a:t>Speech Recognition </a:t>
            </a:r>
            <a:r>
              <a:rPr lang="en-US" dirty="0"/>
              <a:t>– used in digital assistants.</a:t>
            </a:r>
          </a:p>
          <a:p>
            <a:pPr lvl="1"/>
            <a:r>
              <a:rPr lang="en-US" b="1" dirty="0"/>
              <a:t>Product Recommendation </a:t>
            </a:r>
            <a:r>
              <a:rPr lang="en-US" dirty="0"/>
              <a:t>- Systems build up a customer profile and recommend products or services based on previous patterns.</a:t>
            </a:r>
          </a:p>
          <a:p>
            <a:pPr lvl="1"/>
            <a:r>
              <a:rPr lang="en-US" b="1" dirty="0"/>
              <a:t>Shape Recognition </a:t>
            </a:r>
            <a:r>
              <a:rPr lang="en-US" dirty="0"/>
              <a:t>- Programs exist that allow crude hand-drawn diagrams and notes to be converted to more formal diagrams and text.</a:t>
            </a:r>
          </a:p>
          <a:p>
            <a:pPr lvl="1"/>
            <a:r>
              <a:rPr lang="en-US" b="1" dirty="0"/>
              <a:t>Credit Card Fraud Detection </a:t>
            </a:r>
            <a:r>
              <a:rPr lang="en-US" dirty="0"/>
              <a:t>- A profile is constructed about the purchasing patterns of a client.</a:t>
            </a:r>
          </a:p>
          <a:p>
            <a:pPr lvl="1"/>
            <a:r>
              <a:rPr lang="en-US" b="1" dirty="0"/>
              <a:t>Facial Recognition</a:t>
            </a:r>
          </a:p>
        </p:txBody>
      </p:sp>
      <p:sp>
        <p:nvSpPr>
          <p:cNvPr id="8194" name="Rectangle 2"/>
          <p:cNvSpPr>
            <a:spLocks noGrp="1" noChangeArrowheads="1"/>
          </p:cNvSpPr>
          <p:nvPr>
            <p:ph type="title"/>
          </p:nvPr>
        </p:nvSpPr>
        <p:spPr/>
        <p:txBody>
          <a:bodyPr/>
          <a:lstStyle/>
          <a:p>
            <a:r>
              <a:rPr lang="en-US" altLang="en-US" sz="1600" dirty="0"/>
              <a:t>Artificial Intelligence (AI) and Machine Learning (ML)</a:t>
            </a:r>
            <a:r>
              <a:rPr lang="en-US" altLang="en-US" dirty="0"/>
              <a:t/>
            </a:r>
            <a:br>
              <a:rPr lang="en-US" altLang="en-US" dirty="0"/>
            </a:br>
            <a:r>
              <a:rPr lang="en-US" altLang="en-US" dirty="0"/>
              <a:t>ML and the IoT</a:t>
            </a:r>
          </a:p>
        </p:txBody>
      </p:sp>
      <p:pic>
        <p:nvPicPr>
          <p:cNvPr id="3" name="Picture 2" descr="Introduction to the Internet of Things - Mozilla Firefox">
            <a:extLst>
              <a:ext uri="{FF2B5EF4-FFF2-40B4-BE49-F238E27FC236}">
                <a16:creationId xmlns:a16="http://schemas.microsoft.com/office/drawing/2014/main" id="{C2622B54-2752-4DAA-B645-B9836211A72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84318" y="1859504"/>
            <a:ext cx="4521895" cy="2969387"/>
          </a:xfrm>
          <a:prstGeom prst="rect">
            <a:avLst/>
          </a:prstGeom>
        </p:spPr>
      </p:pic>
    </p:spTree>
    <p:extLst>
      <p:ext uri="{BB962C8B-B14F-4D97-AF65-F5344CB8AC3E}">
        <p14:creationId xmlns:p14="http://schemas.microsoft.com/office/powerpoint/2010/main" val="3917653755"/>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Automation</a:t>
            </a:r>
            <a:r>
              <a:rPr lang="en-US" altLang="en-US" dirty="0"/>
              <a:t/>
            </a:r>
            <a:br>
              <a:rPr lang="en-US" altLang="en-US" dirty="0"/>
            </a:br>
            <a:r>
              <a:rPr lang="en-US" altLang="en-US" dirty="0"/>
              <a:t>Packet Tracer– Explore the Smart Home</a:t>
            </a:r>
          </a:p>
        </p:txBody>
      </p:sp>
      <p:pic>
        <p:nvPicPr>
          <p:cNvPr id="6" name="Content Placeholder 5" descr="4.1.2.3 Lab - Design a Prototype of an AI Application.pdf - Mozilla Firefox">
            <a:extLst>
              <a:ext uri="{FF2B5EF4-FFF2-40B4-BE49-F238E27FC236}">
                <a16:creationId xmlns:a16="http://schemas.microsoft.com/office/drawing/2014/main" id="{5603C58F-FD54-4ED5-A979-35E5276E6512}"/>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765905" y="1790440"/>
            <a:ext cx="2958491" cy="3782861"/>
          </a:xfrm>
          <a:ln>
            <a:solidFill>
              <a:srgbClr val="000000"/>
            </a:solidFill>
          </a:ln>
        </p:spPr>
      </p:pic>
    </p:spTree>
    <p:extLst>
      <p:ext uri="{BB962C8B-B14F-4D97-AF65-F5344CB8AC3E}">
        <p14:creationId xmlns:p14="http://schemas.microsoft.com/office/powerpoint/2010/main" val="74964177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4302178" y="2100604"/>
            <a:ext cx="4721901" cy="3025121"/>
          </a:xfrm>
        </p:spPr>
        <p:txBody>
          <a:bodyPr/>
          <a:lstStyle/>
          <a:p>
            <a:r>
              <a:rPr lang="en-US" dirty="0"/>
              <a:t>IT industry creating a systematic approach to tie infrastructure management to business intent (IBN).</a:t>
            </a:r>
          </a:p>
          <a:p>
            <a:pPr lvl="1"/>
            <a:r>
              <a:rPr lang="en-US" dirty="0"/>
              <a:t>Business network must seamlessly and securely integrate </a:t>
            </a:r>
            <a:r>
              <a:rPr lang="en-US" dirty="0" err="1"/>
              <a:t>IoT</a:t>
            </a:r>
            <a:r>
              <a:rPr lang="en-US" dirty="0"/>
              <a:t> devices, cloud-based services, and remote offices.</a:t>
            </a:r>
          </a:p>
          <a:p>
            <a:pPr lvl="1"/>
            <a:r>
              <a:rPr lang="en-US" dirty="0"/>
              <a:t>Network must secure these new digital initiatives from the ever-changing threat landscape.</a:t>
            </a:r>
          </a:p>
          <a:p>
            <a:pPr lvl="1"/>
            <a:r>
              <a:rPr lang="en-US" dirty="0"/>
              <a:t>Network must be responsive enough to quickly adapt to changes to security policies and procedures, business services and applications, and operational policies.</a:t>
            </a:r>
          </a:p>
        </p:txBody>
      </p:sp>
      <p:sp>
        <p:nvSpPr>
          <p:cNvPr id="8194" name="Rectangle 2"/>
          <p:cNvSpPr>
            <a:spLocks noGrp="1" noChangeArrowheads="1"/>
          </p:cNvSpPr>
          <p:nvPr>
            <p:ph type="title"/>
          </p:nvPr>
        </p:nvSpPr>
        <p:spPr/>
        <p:txBody>
          <a:bodyPr/>
          <a:lstStyle/>
          <a:p>
            <a:r>
              <a:rPr lang="en-US" altLang="en-US" sz="1600" dirty="0"/>
              <a:t>Intent-Based Networking</a:t>
            </a:r>
            <a:r>
              <a:rPr lang="en-US" altLang="en-US" dirty="0"/>
              <a:t/>
            </a:r>
            <a:br>
              <a:rPr lang="en-US" altLang="en-US" dirty="0"/>
            </a:br>
            <a:r>
              <a:rPr lang="en-US" altLang="en-US" dirty="0"/>
              <a:t>What is Intent-Based Networking (IBN)</a:t>
            </a:r>
          </a:p>
        </p:txBody>
      </p:sp>
      <p:pic>
        <p:nvPicPr>
          <p:cNvPr id="7" name="Picture 6"/>
          <p:cNvPicPr>
            <a:picLocks noChangeAspect="1"/>
          </p:cNvPicPr>
          <p:nvPr/>
        </p:nvPicPr>
        <p:blipFill>
          <a:blip r:embed="rId3"/>
          <a:stretch>
            <a:fillRect/>
          </a:stretch>
        </p:blipFill>
        <p:spPr>
          <a:xfrm>
            <a:off x="215691" y="2100604"/>
            <a:ext cx="4086486" cy="2791473"/>
          </a:xfrm>
          <a:prstGeom prst="rect">
            <a:avLst/>
          </a:prstGeom>
        </p:spPr>
      </p:pic>
    </p:spTree>
    <p:extLst>
      <p:ext uri="{BB962C8B-B14F-4D97-AF65-F5344CB8AC3E}">
        <p14:creationId xmlns:p14="http://schemas.microsoft.com/office/powerpoint/2010/main" val="127962866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4797470" y="1341986"/>
            <a:ext cx="3930895" cy="4142683"/>
          </a:xfrm>
        </p:spPr>
        <p:txBody>
          <a:bodyPr/>
          <a:lstStyle/>
          <a:p>
            <a:r>
              <a:rPr lang="en-US" dirty="0"/>
              <a:t>Intent-based networking harnesses the power of automation, AI and ML to control the function of a network to accomplish a specific purpose, or intent.</a:t>
            </a:r>
          </a:p>
          <a:p>
            <a:pPr lvl="1"/>
            <a:r>
              <a:rPr lang="en-US" dirty="0"/>
              <a:t>Network is able to translate the intent into policies and then use automation to deploy the appropriate configurations required.</a:t>
            </a:r>
          </a:p>
          <a:p>
            <a:r>
              <a:rPr lang="en-US" dirty="0"/>
              <a:t>Intent-based networking model consists of three key elements:</a:t>
            </a:r>
          </a:p>
          <a:p>
            <a:pPr lvl="1"/>
            <a:r>
              <a:rPr lang="en-US" b="1" dirty="0"/>
              <a:t>Assurance</a:t>
            </a:r>
            <a:r>
              <a:rPr lang="en-US" dirty="0"/>
              <a:t> - end-to-end verification of network-wide behavior.</a:t>
            </a:r>
          </a:p>
          <a:p>
            <a:pPr lvl="1"/>
            <a:r>
              <a:rPr lang="en-US" b="1" dirty="0"/>
              <a:t>Translation </a:t>
            </a:r>
            <a:r>
              <a:rPr lang="en-US" dirty="0"/>
              <a:t>- ability to apply business intent to network configuration.</a:t>
            </a:r>
          </a:p>
          <a:p>
            <a:pPr lvl="1"/>
            <a:r>
              <a:rPr lang="en-US" b="1" dirty="0"/>
              <a:t>Activation </a:t>
            </a:r>
            <a:r>
              <a:rPr lang="en-US" dirty="0"/>
              <a:t>- occurs after the intent has been specified and the policies created.</a:t>
            </a:r>
          </a:p>
        </p:txBody>
      </p:sp>
      <p:sp>
        <p:nvSpPr>
          <p:cNvPr id="8194" name="Rectangle 2"/>
          <p:cNvSpPr>
            <a:spLocks noGrp="1" noChangeArrowheads="1"/>
          </p:cNvSpPr>
          <p:nvPr>
            <p:ph type="title"/>
          </p:nvPr>
        </p:nvSpPr>
        <p:spPr/>
        <p:txBody>
          <a:bodyPr/>
          <a:lstStyle/>
          <a:p>
            <a:r>
              <a:rPr lang="en-US" altLang="en-US" sz="1600" dirty="0"/>
              <a:t>Intent-Based Networking</a:t>
            </a:r>
            <a:r>
              <a:rPr lang="en-US" altLang="en-US" dirty="0"/>
              <a:t/>
            </a:r>
            <a:br>
              <a:rPr lang="en-US" altLang="en-US" dirty="0"/>
            </a:br>
            <a:r>
              <a:rPr lang="en-US" altLang="en-US" dirty="0"/>
              <a:t>How are ML, AI, and IBN Linked?</a:t>
            </a:r>
          </a:p>
        </p:txBody>
      </p:sp>
      <p:pic>
        <p:nvPicPr>
          <p:cNvPr id="6" name="Picture 5"/>
          <p:cNvPicPr>
            <a:picLocks noChangeAspect="1"/>
          </p:cNvPicPr>
          <p:nvPr/>
        </p:nvPicPr>
        <p:blipFill>
          <a:blip r:embed="rId3"/>
          <a:stretch>
            <a:fillRect/>
          </a:stretch>
        </p:blipFill>
        <p:spPr>
          <a:xfrm>
            <a:off x="101933" y="1954647"/>
            <a:ext cx="4695537" cy="2578100"/>
          </a:xfrm>
          <a:prstGeom prst="rect">
            <a:avLst/>
          </a:prstGeom>
          <a:ln>
            <a:solidFill>
              <a:schemeClr val="accent1"/>
            </a:solidFill>
          </a:ln>
        </p:spPr>
      </p:pic>
    </p:spTree>
    <p:extLst>
      <p:ext uri="{BB962C8B-B14F-4D97-AF65-F5344CB8AC3E}">
        <p14:creationId xmlns:p14="http://schemas.microsoft.com/office/powerpoint/2010/main" val="163100376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4797470" y="1822606"/>
            <a:ext cx="4052169" cy="3324782"/>
          </a:xfrm>
        </p:spPr>
        <p:txBody>
          <a:bodyPr/>
          <a:lstStyle/>
          <a:p>
            <a:r>
              <a:rPr lang="en-US" sz="1600" dirty="0"/>
              <a:t>Intent-based networking allows the company to focus on business goals.</a:t>
            </a:r>
          </a:p>
          <a:p>
            <a:pPr lvl="1"/>
            <a:r>
              <a:rPr lang="en-US" dirty="0"/>
              <a:t>Provides an automated system that understands what the organization needs and then makes it happen.</a:t>
            </a:r>
          </a:p>
          <a:p>
            <a:pPr lvl="1"/>
            <a:r>
              <a:rPr lang="en-US" dirty="0"/>
              <a:t>Cisco Digital Network Architecture (Cisco DNA) is an example of an intent-based network. </a:t>
            </a:r>
          </a:p>
          <a:p>
            <a:pPr lvl="2"/>
            <a:r>
              <a:rPr lang="en-US" dirty="0"/>
              <a:t>Open, extensible, software-driven architecture.</a:t>
            </a:r>
          </a:p>
          <a:p>
            <a:pPr lvl="2"/>
            <a:r>
              <a:rPr lang="en-US" dirty="0"/>
              <a:t>Accelerates and simplifies enterprise network operations, while lowering costs and reducing risks.</a:t>
            </a:r>
          </a:p>
        </p:txBody>
      </p:sp>
      <p:sp>
        <p:nvSpPr>
          <p:cNvPr id="8194" name="Rectangle 2"/>
          <p:cNvSpPr>
            <a:spLocks noGrp="1" noChangeArrowheads="1"/>
          </p:cNvSpPr>
          <p:nvPr>
            <p:ph type="title"/>
          </p:nvPr>
        </p:nvSpPr>
        <p:spPr/>
        <p:txBody>
          <a:bodyPr/>
          <a:lstStyle/>
          <a:p>
            <a:r>
              <a:rPr lang="en-US" altLang="en-US" sz="1600" dirty="0"/>
              <a:t>Intent-Based Networking</a:t>
            </a:r>
            <a:r>
              <a:rPr lang="en-US" altLang="en-US" dirty="0"/>
              <a:t/>
            </a:r>
            <a:br>
              <a:rPr lang="en-US" altLang="en-US" dirty="0"/>
            </a:br>
            <a:r>
              <a:rPr lang="en-US" altLang="en-US" dirty="0"/>
              <a:t>Use Cases for Intent-Based Networking</a:t>
            </a:r>
          </a:p>
        </p:txBody>
      </p:sp>
      <p:pic>
        <p:nvPicPr>
          <p:cNvPr id="2" name="Picture 1"/>
          <p:cNvPicPr>
            <a:picLocks noChangeAspect="1"/>
          </p:cNvPicPr>
          <p:nvPr/>
        </p:nvPicPr>
        <p:blipFill>
          <a:blip r:embed="rId3"/>
          <a:stretch>
            <a:fillRect/>
          </a:stretch>
        </p:blipFill>
        <p:spPr>
          <a:xfrm>
            <a:off x="165094" y="1802822"/>
            <a:ext cx="4338013" cy="2882900"/>
          </a:xfrm>
          <a:prstGeom prst="rect">
            <a:avLst/>
          </a:prstGeom>
        </p:spPr>
      </p:pic>
      <p:sp>
        <p:nvSpPr>
          <p:cNvPr id="3" name="TextBox 2"/>
          <p:cNvSpPr txBox="1"/>
          <p:nvPr/>
        </p:nvSpPr>
        <p:spPr>
          <a:xfrm>
            <a:off x="165094" y="4685723"/>
            <a:ext cx="4241807" cy="461665"/>
          </a:xfrm>
          <a:prstGeom prst="rect">
            <a:avLst/>
          </a:prstGeom>
          <a:noFill/>
          <a:ln>
            <a:solidFill>
              <a:schemeClr val="accent1"/>
            </a:solidFill>
          </a:ln>
        </p:spPr>
        <p:txBody>
          <a:bodyPr wrap="square" rtlCol="0">
            <a:spAutoFit/>
          </a:bodyPr>
          <a:lstStyle/>
          <a:p>
            <a:pPr defTabSz="457200" eaLnBrk="1" hangingPunct="1"/>
            <a:r>
              <a:rPr lang="en-US" sz="1200" b="1" dirty="0">
                <a:solidFill>
                  <a:srgbClr val="58585B"/>
                </a:solidFill>
                <a:latin typeface="Arial" charset="0"/>
                <a:ea typeface="ＭＳ Ｐゴシック" pitchFamily="34" charset="-128"/>
              </a:rPr>
              <a:t>https://</a:t>
            </a:r>
            <a:r>
              <a:rPr lang="en-US" sz="1200" b="1" dirty="0" err="1">
                <a:solidFill>
                  <a:srgbClr val="58585B"/>
                </a:solidFill>
                <a:latin typeface="Arial" charset="0"/>
                <a:ea typeface="ＭＳ Ｐゴシック" pitchFamily="34" charset="-128"/>
              </a:rPr>
              <a:t>www.cisco.com</a:t>
            </a:r>
            <a:r>
              <a:rPr lang="en-US" sz="1200" b="1" dirty="0">
                <a:solidFill>
                  <a:srgbClr val="58585B"/>
                </a:solidFill>
                <a:latin typeface="Arial" charset="0"/>
                <a:ea typeface="ＭＳ Ｐゴシック" pitchFamily="34" charset="-128"/>
              </a:rPr>
              <a:t>/c/</a:t>
            </a:r>
            <a:r>
              <a:rPr lang="en-US" sz="1200" b="1" dirty="0" err="1">
                <a:solidFill>
                  <a:srgbClr val="58585B"/>
                </a:solidFill>
                <a:latin typeface="Arial" charset="0"/>
                <a:ea typeface="ＭＳ Ｐゴシック" pitchFamily="34" charset="-128"/>
              </a:rPr>
              <a:t>en</a:t>
            </a:r>
            <a:r>
              <a:rPr lang="en-US" sz="1200" b="1" dirty="0">
                <a:solidFill>
                  <a:srgbClr val="58585B"/>
                </a:solidFill>
                <a:latin typeface="Arial" charset="0"/>
                <a:ea typeface="ＭＳ Ｐゴシック" pitchFamily="34" charset="-128"/>
              </a:rPr>
              <a:t>/us/solutions/enterprise-networks/</a:t>
            </a:r>
            <a:r>
              <a:rPr lang="en-US" sz="1200" b="1" dirty="0" err="1">
                <a:solidFill>
                  <a:srgbClr val="58585B"/>
                </a:solidFill>
                <a:latin typeface="Arial" charset="0"/>
                <a:ea typeface="ＭＳ Ｐゴシック" pitchFamily="34" charset="-128"/>
              </a:rPr>
              <a:t>index.html</a:t>
            </a:r>
            <a:endParaRPr lang="en-US" sz="1200" b="1" dirty="0">
              <a:solidFill>
                <a:srgbClr val="58585B"/>
              </a:solidFill>
              <a:latin typeface="Arial" charset="0"/>
              <a:ea typeface="ＭＳ Ｐゴシック" pitchFamily="34" charset="-128"/>
            </a:endParaRPr>
          </a:p>
        </p:txBody>
      </p:sp>
    </p:spTree>
    <p:extLst>
      <p:ext uri="{BB962C8B-B14F-4D97-AF65-F5344CB8AC3E}">
        <p14:creationId xmlns:p14="http://schemas.microsoft.com/office/powerpoint/2010/main" val="1947120508"/>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Intent-Based Networking</a:t>
            </a:r>
            <a:r>
              <a:rPr lang="en-US" altLang="en-US" dirty="0"/>
              <a:t/>
            </a:r>
            <a:br>
              <a:rPr lang="en-US" altLang="en-US" dirty="0"/>
            </a:br>
            <a:r>
              <a:rPr lang="en-US" altLang="en-US"/>
              <a:t>Lab – Researching Intent-Based Networking (IBN)</a:t>
            </a:r>
            <a:endParaRPr lang="en-US" altLang="en-US" dirty="0"/>
          </a:p>
        </p:txBody>
      </p:sp>
      <p:pic>
        <p:nvPicPr>
          <p:cNvPr id="5" name="Picture 4"/>
          <p:cNvPicPr>
            <a:picLocks noChangeAspect="1"/>
          </p:cNvPicPr>
          <p:nvPr/>
        </p:nvPicPr>
        <p:blipFill>
          <a:blip r:embed="rId3"/>
          <a:stretch>
            <a:fillRect/>
          </a:stretch>
        </p:blipFill>
        <p:spPr>
          <a:xfrm>
            <a:off x="2262108" y="1951531"/>
            <a:ext cx="3958810" cy="3671038"/>
          </a:xfrm>
          <a:prstGeom prst="rect">
            <a:avLst/>
          </a:prstGeom>
          <a:ln>
            <a:solidFill>
              <a:schemeClr val="accent1"/>
            </a:solidFill>
          </a:ln>
        </p:spPr>
      </p:pic>
    </p:spTree>
    <p:extLst>
      <p:ext uri="{BB962C8B-B14F-4D97-AF65-F5344CB8AC3E}">
        <p14:creationId xmlns:p14="http://schemas.microsoft.com/office/powerpoint/2010/main" val="479228903"/>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72660"/>
            <a:ext cx="7598042" cy="1802391"/>
          </a:xfrm>
        </p:spPr>
        <p:txBody>
          <a:bodyPr/>
          <a:lstStyle/>
          <a:p>
            <a:r>
              <a:rPr lang="en-US" dirty="0"/>
              <a:t>4.2 Chapter Summary</a:t>
            </a:r>
          </a:p>
        </p:txBody>
      </p:sp>
    </p:spTree>
    <p:extLst>
      <p:ext uri="{BB962C8B-B14F-4D97-AF65-F5344CB8AC3E}">
        <p14:creationId xmlns:p14="http://schemas.microsoft.com/office/powerpoint/2010/main" val="26878778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sz="1800" dirty="0"/>
              <a:t>3.1 Big Data</a:t>
            </a:r>
          </a:p>
          <a:p>
            <a:pPr lvl="1"/>
            <a:r>
              <a:rPr lang="en-US" sz="1800" dirty="0"/>
              <a:t>Explain the concept of Big Data.</a:t>
            </a:r>
          </a:p>
          <a:p>
            <a:pPr marL="685006" lvl="4" indent="-214313">
              <a:buFont typeface="Arial" panose="020B0604020202020204" pitchFamily="34" charset="0"/>
              <a:buChar char="•"/>
            </a:pPr>
            <a:r>
              <a:rPr lang="en-US" sz="1600" dirty="0">
                <a:solidFill>
                  <a:srgbClr val="000000"/>
                </a:solidFill>
              </a:rPr>
              <a:t>Describe the sources of Big Data.</a:t>
            </a:r>
          </a:p>
          <a:p>
            <a:pPr marL="685006" lvl="4" indent="-214313">
              <a:buFont typeface="Arial" panose="020B0604020202020204" pitchFamily="34" charset="0"/>
              <a:buChar char="•"/>
            </a:pPr>
            <a:r>
              <a:rPr lang="en-US" sz="1600" dirty="0">
                <a:solidFill>
                  <a:srgbClr val="000000"/>
                </a:solidFill>
              </a:rPr>
              <a:t>Explain the challenges and solutions to Big Data storage.</a:t>
            </a:r>
          </a:p>
          <a:p>
            <a:pPr marL="685006" lvl="4" indent="-214313">
              <a:buFont typeface="Arial" panose="020B0604020202020204" pitchFamily="34" charset="0"/>
              <a:buChar char="•"/>
            </a:pPr>
            <a:r>
              <a:rPr lang="en-US" sz="1600" dirty="0">
                <a:solidFill>
                  <a:srgbClr val="000000"/>
                </a:solidFill>
              </a:rPr>
              <a:t>Explain how Big Data analytics are used to support Business.</a:t>
            </a:r>
          </a:p>
          <a:p>
            <a:pPr marL="470693" lvl="4" indent="0">
              <a:buNone/>
            </a:pPr>
            <a:endParaRPr lang="en-US" dirty="0">
              <a:solidFill>
                <a:srgbClr val="000000"/>
              </a:solidFill>
            </a:endParaRPr>
          </a:p>
        </p:txBody>
      </p:sp>
      <p:sp>
        <p:nvSpPr>
          <p:cNvPr id="4098" name="Rectangle 33"/>
          <p:cNvSpPr>
            <a:spLocks noGrp="1" noChangeArrowheads="1"/>
          </p:cNvSpPr>
          <p:nvPr>
            <p:ph type="title"/>
          </p:nvPr>
        </p:nvSpPr>
        <p:spPr/>
        <p:txBody>
          <a:bodyPr/>
          <a:lstStyle/>
          <a:p>
            <a:pPr eaLnBrk="1" hangingPunct="1"/>
            <a:r>
              <a:rPr lang="en-US" dirty="0"/>
              <a:t>Chapter 3 - Sections &amp; Objectives</a:t>
            </a:r>
          </a:p>
        </p:txBody>
      </p:sp>
    </p:spTree>
    <p:extLst>
      <p:ext uri="{BB962C8B-B14F-4D97-AF65-F5344CB8AC3E}">
        <p14:creationId xmlns:p14="http://schemas.microsoft.com/office/powerpoint/2010/main" val="1749806109"/>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Chapter Summary</a:t>
            </a:r>
            <a:br>
              <a:rPr lang="en-US" altLang="en-US" sz="1600" dirty="0"/>
            </a:br>
            <a:r>
              <a:rPr lang="en-CA" altLang="en-US" dirty="0"/>
              <a:t>Summary</a:t>
            </a:r>
            <a:endParaRPr lang="en-CA" altLang="en-US" sz="1800" dirty="0">
              <a:solidFill>
                <a:srgbClr val="FF0000"/>
              </a:solidFill>
            </a:endParaRPr>
          </a:p>
        </p:txBody>
      </p:sp>
      <p:sp>
        <p:nvSpPr>
          <p:cNvPr id="3" name="Content Placeholder 2"/>
          <p:cNvSpPr>
            <a:spLocks noGrp="1"/>
          </p:cNvSpPr>
          <p:nvPr>
            <p:ph idx="1"/>
          </p:nvPr>
        </p:nvSpPr>
        <p:spPr>
          <a:xfrm>
            <a:off x="124213" y="1601531"/>
            <a:ext cx="8895574" cy="4155319"/>
          </a:xfrm>
        </p:spPr>
        <p:txBody>
          <a:bodyPr/>
          <a:lstStyle/>
          <a:p>
            <a:r>
              <a:rPr lang="en-US" dirty="0"/>
              <a:t>.</a:t>
            </a:r>
          </a:p>
        </p:txBody>
      </p:sp>
    </p:spTree>
    <p:extLst>
      <p:ext uri="{BB962C8B-B14F-4D97-AF65-F5344CB8AC3E}">
        <p14:creationId xmlns:p14="http://schemas.microsoft.com/office/powerpoint/2010/main" val="1639215040"/>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471891"/>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72660"/>
            <a:ext cx="7598042" cy="1802391"/>
          </a:xfrm>
        </p:spPr>
        <p:txBody>
          <a:bodyPr/>
          <a:lstStyle/>
          <a:p>
            <a:r>
              <a:rPr lang="en-US" dirty="0"/>
              <a:t>3.1 Big Data</a:t>
            </a:r>
          </a:p>
        </p:txBody>
      </p:sp>
    </p:spTree>
    <p:extLst>
      <p:ext uri="{BB962C8B-B14F-4D97-AF65-F5344CB8AC3E}">
        <p14:creationId xmlns:p14="http://schemas.microsoft.com/office/powerpoint/2010/main" val="174520671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4478056" y="1300406"/>
            <a:ext cx="4396634" cy="3938889"/>
          </a:xfrm>
        </p:spPr>
        <p:txBody>
          <a:bodyPr/>
          <a:lstStyle/>
          <a:p>
            <a:r>
              <a:rPr lang="en-US" dirty="0"/>
              <a:t>Data is information that comes from a variety of sources, such as people, pictures, text, sensors</a:t>
            </a:r>
            <a:r>
              <a:rPr lang="en-US" dirty="0" smtClean="0"/>
              <a:t>, </a:t>
            </a:r>
            <a:r>
              <a:rPr lang="en-US" dirty="0"/>
              <a:t>web sites and technology devices.</a:t>
            </a:r>
          </a:p>
          <a:p>
            <a:r>
              <a:rPr lang="en-US" dirty="0"/>
              <a:t>Three characteristics that indicate an organization may be dealing with Big Data:</a:t>
            </a:r>
          </a:p>
          <a:p>
            <a:pPr lvl="1"/>
            <a:r>
              <a:rPr lang="en-US" dirty="0" smtClean="0"/>
              <a:t>A </a:t>
            </a:r>
            <a:r>
              <a:rPr lang="en-US" dirty="0"/>
              <a:t>large amount of data that increasingly requires more storage space (volume).</a:t>
            </a:r>
          </a:p>
          <a:p>
            <a:pPr lvl="1"/>
            <a:r>
              <a:rPr lang="en-US" dirty="0" smtClean="0"/>
              <a:t>An </a:t>
            </a:r>
            <a:r>
              <a:rPr lang="en-US" dirty="0"/>
              <a:t>amount of data that is growing exponentially fast (velocity).</a:t>
            </a:r>
          </a:p>
          <a:p>
            <a:pPr lvl="1"/>
            <a:r>
              <a:rPr lang="en-US" dirty="0" smtClean="0"/>
              <a:t>Data </a:t>
            </a:r>
            <a:r>
              <a:rPr lang="en-US" dirty="0"/>
              <a:t>that is generated in different formats (variety).</a:t>
            </a:r>
          </a:p>
          <a:p>
            <a:r>
              <a:rPr lang="en-US" dirty="0"/>
              <a:t>Examples </a:t>
            </a:r>
            <a:r>
              <a:rPr lang="en-US" dirty="0" smtClean="0"/>
              <a:t>of data </a:t>
            </a:r>
            <a:r>
              <a:rPr lang="en-US" dirty="0"/>
              <a:t>amounts collected by sensors:</a:t>
            </a:r>
          </a:p>
          <a:p>
            <a:pPr lvl="1"/>
            <a:r>
              <a:rPr lang="en-US" dirty="0" smtClean="0"/>
              <a:t>One </a:t>
            </a:r>
            <a:r>
              <a:rPr lang="en-US" dirty="0"/>
              <a:t>autonomous car can generate 4,000 gigabits (Gb) of data per day.</a:t>
            </a:r>
          </a:p>
          <a:p>
            <a:pPr lvl="1"/>
            <a:r>
              <a:rPr lang="en-US" dirty="0" smtClean="0"/>
              <a:t>One </a:t>
            </a:r>
            <a:r>
              <a:rPr lang="en-US" dirty="0"/>
              <a:t>smart connected home can produce as much as 1 gigabyte (GB) of information a week.</a:t>
            </a:r>
          </a:p>
          <a:p>
            <a:endParaRPr lang="en-US" dirty="0"/>
          </a:p>
        </p:txBody>
      </p:sp>
      <p:sp>
        <p:nvSpPr>
          <p:cNvPr id="8194" name="Rectangle 2"/>
          <p:cNvSpPr>
            <a:spLocks noGrp="1" noChangeArrowheads="1"/>
          </p:cNvSpPr>
          <p:nvPr>
            <p:ph type="title"/>
          </p:nvPr>
        </p:nvSpPr>
        <p:spPr/>
        <p:txBody>
          <a:bodyPr/>
          <a:lstStyle/>
          <a:p>
            <a:r>
              <a:rPr lang="en-US" altLang="en-US" sz="1600" dirty="0"/>
              <a:t>What is Big Data?</a:t>
            </a:r>
            <a:r>
              <a:rPr lang="en-US" altLang="en-US" dirty="0"/>
              <a:t/>
            </a:r>
            <a:br>
              <a:rPr lang="en-US" altLang="en-US" dirty="0"/>
            </a:br>
            <a:r>
              <a:rPr lang="en-US" altLang="en-US" dirty="0"/>
              <a:t>What is Big Data?</a:t>
            </a:r>
          </a:p>
        </p:txBody>
      </p:sp>
      <p:pic>
        <p:nvPicPr>
          <p:cNvPr id="4" name="Picture 3" descr="Introduction to the Internet of Things - Mozilla Firefox">
            <a:extLst>
              <a:ext uri="{FF2B5EF4-FFF2-40B4-BE49-F238E27FC236}">
                <a16:creationId xmlns:a16="http://schemas.microsoft.com/office/drawing/2014/main" id="{1A4397D6-764F-4B8A-AF0A-DE47524889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4154" y="1769860"/>
            <a:ext cx="4127326" cy="2999983"/>
          </a:xfrm>
          <a:prstGeom prst="rect">
            <a:avLst/>
          </a:prstGeom>
        </p:spPr>
      </p:pic>
    </p:spTree>
    <p:extLst>
      <p:ext uri="{BB962C8B-B14F-4D97-AF65-F5344CB8AC3E}">
        <p14:creationId xmlns:p14="http://schemas.microsoft.com/office/powerpoint/2010/main" val="2637849464"/>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What is Big Data?</a:t>
            </a:r>
            <a:r>
              <a:rPr lang="en-US" altLang="en-US" dirty="0"/>
              <a:t/>
            </a:r>
            <a:br>
              <a:rPr lang="en-US" altLang="en-US" dirty="0"/>
            </a:br>
            <a:r>
              <a:rPr lang="en-US" altLang="en-US" dirty="0"/>
              <a:t>Does the Business Generate Big Data?</a:t>
            </a:r>
          </a:p>
        </p:txBody>
      </p:sp>
      <p:pic>
        <p:nvPicPr>
          <p:cNvPr id="3" name="Picture 2" descr="Introduction to the Internet of Things - Mozilla Firefox">
            <a:extLst>
              <a:ext uri="{FF2B5EF4-FFF2-40B4-BE49-F238E27FC236}">
                <a16:creationId xmlns:a16="http://schemas.microsoft.com/office/drawing/2014/main" id="{73C09929-1B13-460B-B6C3-3B45D9974A0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6718" y="1880276"/>
            <a:ext cx="7102257" cy="3267139"/>
          </a:xfrm>
          <a:prstGeom prst="rect">
            <a:avLst/>
          </a:prstGeom>
        </p:spPr>
      </p:pic>
    </p:spTree>
    <p:extLst>
      <p:ext uri="{BB962C8B-B14F-4D97-AF65-F5344CB8AC3E}">
        <p14:creationId xmlns:p14="http://schemas.microsoft.com/office/powerpoint/2010/main" val="1589977518"/>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06472" y="1726290"/>
            <a:ext cx="4158640" cy="3308390"/>
          </a:xfrm>
        </p:spPr>
        <p:txBody>
          <a:bodyPr/>
          <a:lstStyle/>
          <a:p>
            <a:r>
              <a:rPr lang="en-US" sz="1600" dirty="0"/>
              <a:t>Companies do not necessarily have to generate their own Big Data.</a:t>
            </a:r>
          </a:p>
          <a:p>
            <a:r>
              <a:rPr lang="en-US" sz="1600" dirty="0"/>
              <a:t>There are sources of free data sets available, ready to be used and analyzed</a:t>
            </a:r>
            <a:r>
              <a:rPr lang="en-US" dirty="0"/>
              <a:t>.</a:t>
            </a:r>
          </a:p>
          <a:p>
            <a:endParaRPr lang="en-US" dirty="0"/>
          </a:p>
        </p:txBody>
      </p:sp>
      <p:sp>
        <p:nvSpPr>
          <p:cNvPr id="8194" name="Rectangle 2"/>
          <p:cNvSpPr>
            <a:spLocks noGrp="1" noChangeArrowheads="1"/>
          </p:cNvSpPr>
          <p:nvPr>
            <p:ph type="title"/>
          </p:nvPr>
        </p:nvSpPr>
        <p:spPr/>
        <p:txBody>
          <a:bodyPr/>
          <a:lstStyle/>
          <a:p>
            <a:r>
              <a:rPr lang="en-US" altLang="en-US" sz="1600" dirty="0"/>
              <a:t>What is Big Data?</a:t>
            </a:r>
            <a:r>
              <a:rPr lang="en-US" altLang="en-US" dirty="0"/>
              <a:t/>
            </a:r>
            <a:br>
              <a:rPr lang="en-US" altLang="en-US" dirty="0"/>
            </a:br>
            <a:r>
              <a:rPr lang="en-US" altLang="en-US" dirty="0"/>
              <a:t>Large Datasets</a:t>
            </a:r>
          </a:p>
        </p:txBody>
      </p:sp>
      <p:pic>
        <p:nvPicPr>
          <p:cNvPr id="3" name="Picture 2" descr="Introduction to the Internet of Things - Mozilla Firefox">
            <a:extLst>
              <a:ext uri="{FF2B5EF4-FFF2-40B4-BE49-F238E27FC236}">
                <a16:creationId xmlns:a16="http://schemas.microsoft.com/office/drawing/2014/main" id="{D0DB0615-B612-44E4-ADBA-A4E08EC1340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72000" y="1794742"/>
            <a:ext cx="4108538" cy="3026996"/>
          </a:xfrm>
          <a:prstGeom prst="rect">
            <a:avLst/>
          </a:prstGeom>
        </p:spPr>
      </p:pic>
    </p:spTree>
    <p:extLst>
      <p:ext uri="{BB962C8B-B14F-4D97-AF65-F5344CB8AC3E}">
        <p14:creationId xmlns:p14="http://schemas.microsoft.com/office/powerpoint/2010/main" val="896746411"/>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What is Big Data?</a:t>
            </a:r>
            <a:r>
              <a:rPr lang="en-US" altLang="en-US" dirty="0"/>
              <a:t/>
            </a:r>
            <a:br>
              <a:rPr lang="en-US" altLang="en-US" dirty="0"/>
            </a:br>
            <a:r>
              <a:rPr lang="en-US" altLang="en-US" dirty="0"/>
              <a:t>Lab – Database Search</a:t>
            </a:r>
          </a:p>
        </p:txBody>
      </p:sp>
      <p:pic>
        <p:nvPicPr>
          <p:cNvPr id="6" name="Content Placeholder 5" descr="3.1.1.5 Lab - Explore a Large Dataset.pdf - Mozilla Firefox">
            <a:extLst>
              <a:ext uri="{FF2B5EF4-FFF2-40B4-BE49-F238E27FC236}">
                <a16:creationId xmlns:a16="http://schemas.microsoft.com/office/drawing/2014/main" id="{5414EA46-1440-4F51-9D42-41042BD8B569}"/>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694974" y="1752861"/>
            <a:ext cx="3079526" cy="3732756"/>
          </a:xfrm>
          <a:ln>
            <a:solidFill>
              <a:srgbClr val="000000"/>
            </a:solidFill>
          </a:ln>
        </p:spPr>
      </p:pic>
    </p:spTree>
    <p:extLst>
      <p:ext uri="{BB962C8B-B14F-4D97-AF65-F5344CB8AC3E}">
        <p14:creationId xmlns:p14="http://schemas.microsoft.com/office/powerpoint/2010/main" val="774484549"/>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11676</TotalTime>
  <Words>2704</Words>
  <Application>Microsoft Office PowerPoint</Application>
  <PresentationFormat>On-screen Show (4:3)</PresentationFormat>
  <Paragraphs>339</Paragraphs>
  <Slides>41</Slides>
  <Notes>39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41</vt:i4>
      </vt:variant>
    </vt:vector>
  </HeadingPairs>
  <TitlesOfParts>
    <vt:vector size="54" baseType="lpstr">
      <vt:lpstr>ＭＳ Ｐゴシック</vt:lpstr>
      <vt:lpstr>ＭＳ Ｐゴシック</vt:lpstr>
      <vt:lpstr>Arial</vt:lpstr>
      <vt:lpstr>Calibri</vt:lpstr>
      <vt:lpstr>CiscoSans</vt:lpstr>
      <vt:lpstr>CiscoSans ExtraLight</vt:lpstr>
      <vt:lpstr>CiscoSans Thin</vt:lpstr>
      <vt:lpstr>Helvetica</vt:lpstr>
      <vt:lpstr>Times New Roman</vt:lpstr>
      <vt:lpstr>Verdana</vt:lpstr>
      <vt:lpstr>Wingdings</vt:lpstr>
      <vt:lpstr>Office Theme</vt:lpstr>
      <vt:lpstr>Default Theme</vt:lpstr>
      <vt:lpstr>Chapter 3: Everything Generates Data</vt:lpstr>
      <vt:lpstr>Ghi chú về bản quyền</vt:lpstr>
      <vt:lpstr>Chapter 3: Everything Generates Data</vt:lpstr>
      <vt:lpstr>Chapter 3 - Sections &amp; Objectives</vt:lpstr>
      <vt:lpstr>3.1 Big Data</vt:lpstr>
      <vt:lpstr>What is Big Data? What is Big Data?</vt:lpstr>
      <vt:lpstr>What is Big Data? Does the Business Generate Big Data?</vt:lpstr>
      <vt:lpstr>What is Big Data? Large Datasets</vt:lpstr>
      <vt:lpstr>What is Big Data? Lab – Database Search</vt:lpstr>
      <vt:lpstr>Where is Big Data Stored? What are the Challenges of Big Data?</vt:lpstr>
      <vt:lpstr>Where is Big Data Stored? Where Can We Store Big Data?</vt:lpstr>
      <vt:lpstr>Where is Big Data Stored? The Cloud and Cloud Computing</vt:lpstr>
      <vt:lpstr>Where is Big Data Stored? Distributed Processing</vt:lpstr>
      <vt:lpstr>Supporting Business with Big Data Why Do Businesses Analyze Data?</vt:lpstr>
      <vt:lpstr>Supporting Business with Big Data Sources of Information</vt:lpstr>
      <vt:lpstr>Supporting Business with Big Data Data Visualization</vt:lpstr>
      <vt:lpstr>Supporting Business with Big Data Chart Types</vt:lpstr>
      <vt:lpstr>Supporting Business with Big Data Analyzing Big Data for Effective Use in Business</vt:lpstr>
      <vt:lpstr>Supporting Business with Big Data Excel lab: Forecasting</vt:lpstr>
      <vt:lpstr>3.2 Chapter Summary</vt:lpstr>
      <vt:lpstr>Chapter Summary Summary</vt:lpstr>
      <vt:lpstr>Chapter Summary Summary (Cont.)</vt:lpstr>
      <vt:lpstr>PowerPoint Presentation</vt:lpstr>
      <vt:lpstr>Chapter 4: Everything Can be Automated</vt:lpstr>
      <vt:lpstr>Chapter 4 - Sections &amp; Objectives</vt:lpstr>
      <vt:lpstr>4.1 What Can Be Automated?</vt:lpstr>
      <vt:lpstr>Automation What is Automation?</vt:lpstr>
      <vt:lpstr>Automation How is Automation being Used?</vt:lpstr>
      <vt:lpstr>Automation Lab – Automating Everyday Events</vt:lpstr>
      <vt:lpstr>Automation When Things Start to Think</vt:lpstr>
      <vt:lpstr>Automation Packet Tracer– Explore the Smart Home</vt:lpstr>
      <vt:lpstr>Artificial Intelligence (AI) and Machine Learning (ML) What Is Artificial Intelligence and Machine Learning?</vt:lpstr>
      <vt:lpstr>Artificial Intelligence (AI) and Machine Learning (ML) ML and the IoT</vt:lpstr>
      <vt:lpstr>Automation Packet Tracer– Explore the Smart Home</vt:lpstr>
      <vt:lpstr>Intent-Based Networking What is Intent-Based Networking (IBN)</vt:lpstr>
      <vt:lpstr>Intent-Based Networking How are ML, AI, and IBN Linked?</vt:lpstr>
      <vt:lpstr>Intent-Based Networking Use Cases for Intent-Based Networking</vt:lpstr>
      <vt:lpstr>Intent-Based Networking Lab – Researching Intent-Based Networking (IBN)</vt:lpstr>
      <vt:lpstr>4.2 Chapter Summary</vt:lpstr>
      <vt:lpstr>Chapter Summary Summary</vt:lpstr>
      <vt:lpstr>PowerPoint Presentation</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Tran Tin</cp:lastModifiedBy>
  <cp:revision>262</cp:revision>
  <cp:lastPrinted>2001-06-14T13:58:17Z</cp:lastPrinted>
  <dcterms:created xsi:type="dcterms:W3CDTF">2011-01-13T23:43:38Z</dcterms:created>
  <dcterms:modified xsi:type="dcterms:W3CDTF">2020-08-26T04:06:14Z</dcterms:modified>
</cp:coreProperties>
</file>